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73" r:id="rId4"/>
    <p:sldId id="272" r:id="rId5"/>
    <p:sldId id="261" r:id="rId6"/>
    <p:sldId id="275" r:id="rId7"/>
    <p:sldId id="274" r:id="rId8"/>
    <p:sldId id="267" r:id="rId9"/>
    <p:sldId id="268" r:id="rId10"/>
    <p:sldId id="266" r:id="rId11"/>
    <p:sldId id="269" r:id="rId12"/>
    <p:sldId id="262" r:id="rId13"/>
    <p:sldId id="265" r:id="rId14"/>
    <p:sldId id="264" r:id="rId15"/>
    <p:sldId id="257" r:id="rId16"/>
    <p:sldId id="263" r:id="rId17"/>
    <p:sldId id="258" r:id="rId18"/>
    <p:sldId id="270" r:id="rId19"/>
    <p:sldId id="271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15FF7-ACEF-4C39-8D47-9C1C914465A0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ED9FE-6FA5-4F99-A82D-B0C9308F02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ED9FE-6FA5-4F99-A82D-B0C9308F024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ED9FE-6FA5-4F99-A82D-B0C9308F024E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ED9FE-6FA5-4F99-A82D-B0C9308F024E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ED9FE-6FA5-4F99-A82D-B0C9308F024E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ED9FE-6FA5-4F99-A82D-B0C9308F024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ED9FE-6FA5-4F99-A82D-B0C9308F024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ED9FE-6FA5-4F99-A82D-B0C9308F024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ED9FE-6FA5-4F99-A82D-B0C9308F024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ED9FE-6FA5-4F99-A82D-B0C9308F024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ED9FE-6FA5-4F99-A82D-B0C9308F024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ED9FE-6FA5-4F99-A82D-B0C9308F024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ED9FE-6FA5-4F99-A82D-B0C9308F024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BAE9-74E2-4D21-9C8C-C4B2A85F0766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E9-60BE-4450-B8D3-B7AA1D66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BAE9-74E2-4D21-9C8C-C4B2A85F0766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E9-60BE-4450-B8D3-B7AA1D66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BAE9-74E2-4D21-9C8C-C4B2A85F0766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E9-60BE-4450-B8D3-B7AA1D66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BAE9-74E2-4D21-9C8C-C4B2A85F0766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E9-60BE-4450-B8D3-B7AA1D66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BAE9-74E2-4D21-9C8C-C4B2A85F0766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E9-60BE-4450-B8D3-B7AA1D66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BAE9-74E2-4D21-9C8C-C4B2A85F0766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E9-60BE-4450-B8D3-B7AA1D66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BAE9-74E2-4D21-9C8C-C4B2A85F0766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E9-60BE-4450-B8D3-B7AA1D66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BAE9-74E2-4D21-9C8C-C4B2A85F0766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E9-60BE-4450-B8D3-B7AA1D66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BAE9-74E2-4D21-9C8C-C4B2A85F0766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E9-60BE-4450-B8D3-B7AA1D66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BAE9-74E2-4D21-9C8C-C4B2A85F0766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E9-60BE-4450-B8D3-B7AA1D66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BAE9-74E2-4D21-9C8C-C4B2A85F0766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82E9-60BE-4450-B8D3-B7AA1D66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6BAE9-74E2-4D21-9C8C-C4B2A85F0766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C82E9-60BE-4450-B8D3-B7AA1D669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Latin America and the Caribbean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Economic Characteristics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4419600"/>
            <a:ext cx="3810000" cy="11430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Bringenberg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WG 4</a:t>
            </a:r>
          </a:p>
          <a:p>
            <a:endParaRPr lang="en-US" dirty="0"/>
          </a:p>
        </p:txBody>
      </p:sp>
      <p:pic>
        <p:nvPicPr>
          <p:cNvPr id="4" name="Picture 4" descr="11646384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6338305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1805323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7696200" cy="518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Caribbean and Central America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Very few mineral resources.</a:t>
            </a:r>
          </a:p>
          <a:p>
            <a:r>
              <a:rPr lang="en-US" dirty="0" smtClean="0"/>
              <a:t>Rely on farming, timber, and tourism.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Deforestation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838201"/>
            <a:ext cx="60960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Most common environmental problem in Latin America.</a:t>
            </a:r>
          </a:p>
          <a:p>
            <a:r>
              <a:rPr lang="en-US" dirty="0" smtClean="0"/>
              <a:t>Most of the islands in the Caribbean and the countries of Central America have very little forest left.</a:t>
            </a:r>
          </a:p>
          <a:p>
            <a:r>
              <a:rPr lang="en-US" dirty="0" smtClean="0"/>
              <a:t> The Amazon Rainforest is being cut down for farmland, urban development, and the export of wood.</a:t>
            </a:r>
          </a:p>
          <a:p>
            <a:endParaRPr lang="en-US" dirty="0"/>
          </a:p>
        </p:txBody>
      </p:sp>
      <p:pic>
        <p:nvPicPr>
          <p:cNvPr id="4" name="Picture 4" descr="deforestation-in-the-amaz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895600"/>
            <a:ext cx="4191000" cy="375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light_1022_15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3771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eenhouse_deforestation_carto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069" y="381000"/>
            <a:ext cx="790338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U_carib_deforest20080222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7074475" cy="603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s-ES" dirty="0" err="1" smtClean="0"/>
              <a:t>Oil</a:t>
            </a:r>
            <a:r>
              <a:rPr lang="es-ES" dirty="0" smtClean="0"/>
              <a:t> </a:t>
            </a:r>
            <a:r>
              <a:rPr lang="es-ES" dirty="0" err="1" smtClean="0"/>
              <a:t>resources</a:t>
            </a:r>
            <a:endParaRPr lang="es-ES" dirty="0" smtClean="0"/>
          </a:p>
          <a:p>
            <a:pPr lvl="1"/>
            <a:r>
              <a:rPr lang="es-ES" dirty="0" smtClean="0"/>
              <a:t> </a:t>
            </a:r>
            <a:r>
              <a:rPr lang="es-ES" dirty="0"/>
              <a:t>Ecuador, Venezuela, and </a:t>
            </a:r>
            <a:r>
              <a:rPr lang="es-ES" dirty="0" err="1"/>
              <a:t>Mexico</a:t>
            </a:r>
            <a:endParaRPr lang="en-US" dirty="0"/>
          </a:p>
          <a:p>
            <a:r>
              <a:rPr lang="en-US" dirty="0" smtClean="0"/>
              <a:t>Diverse </a:t>
            </a:r>
            <a:r>
              <a:rPr lang="en-US" dirty="0"/>
              <a:t>mineral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(e.g., copper in Chile, iron ore in Venezuela and Brazil)</a:t>
            </a:r>
          </a:p>
        </p:txBody>
      </p:sp>
      <p:pic>
        <p:nvPicPr>
          <p:cNvPr id="4" name="Picture 4" descr="co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4178954" cy="183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sug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7508939" cy="631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Heavy smog, pollution—Mexico City</a:t>
            </a:r>
          </a:p>
          <a:p>
            <a:r>
              <a:rPr lang="en-US" dirty="0" smtClean="0"/>
              <a:t>Disparity of income distribution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124200"/>
            <a:ext cx="333675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048000"/>
            <a:ext cx="361812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Wealth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Societies: lower, middle, and upper class.</a:t>
            </a:r>
          </a:p>
          <a:p>
            <a:r>
              <a:rPr lang="en-US" dirty="0" smtClean="0"/>
              <a:t>The upper class is very rich</a:t>
            </a:r>
          </a:p>
          <a:p>
            <a:r>
              <a:rPr lang="en-US" dirty="0" smtClean="0"/>
              <a:t>Lower class is not so well off. </a:t>
            </a:r>
          </a:p>
          <a:p>
            <a:r>
              <a:rPr lang="en-US" dirty="0" smtClean="0"/>
              <a:t>Latin America tends to have a very small middle class and a huge lower class.</a:t>
            </a:r>
          </a:p>
          <a:p>
            <a:r>
              <a:rPr lang="en-US" dirty="0" smtClean="0"/>
              <a:t>This is called disparity of income distribution.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CIN18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3440"/>
            <a:ext cx="5462587" cy="648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Diverse economies that rely heavily on primary economic activity such as: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Agriculture</a:t>
            </a:r>
          </a:p>
          <a:p>
            <a:pPr lvl="1"/>
            <a:r>
              <a:rPr lang="en-US" dirty="0" smtClean="0"/>
              <a:t>Livestock ranching</a:t>
            </a:r>
          </a:p>
          <a:p>
            <a:pPr lvl="1"/>
            <a:r>
              <a:rPr lang="en-US" dirty="0" smtClean="0"/>
              <a:t>Plantation agriculture</a:t>
            </a:r>
          </a:p>
          <a:p>
            <a:pPr lvl="1"/>
            <a:r>
              <a:rPr lang="en-US" dirty="0" smtClean="0"/>
              <a:t>Slash and burn agriculture</a:t>
            </a:r>
          </a:p>
          <a:p>
            <a:pPr lvl="1"/>
            <a:r>
              <a:rPr lang="en-US" dirty="0" smtClean="0"/>
              <a:t>Cash crops ($$$$) and food crops</a:t>
            </a:r>
          </a:p>
          <a:p>
            <a:pPr lvl="2"/>
            <a:r>
              <a:rPr lang="en-US" dirty="0" smtClean="0"/>
              <a:t>Cocoa</a:t>
            </a:r>
          </a:p>
          <a:p>
            <a:pPr lvl="2"/>
            <a:r>
              <a:rPr lang="en-US" dirty="0" smtClean="0"/>
              <a:t>Coffee</a:t>
            </a:r>
          </a:p>
          <a:p>
            <a:pPr lvl="2"/>
            <a:r>
              <a:rPr lang="en-US" dirty="0" smtClean="0"/>
              <a:t>Sugar</a:t>
            </a:r>
          </a:p>
          <a:p>
            <a:pPr lvl="2"/>
            <a:r>
              <a:rPr lang="en-US" dirty="0" smtClean="0"/>
              <a:t>Palm oil</a:t>
            </a:r>
          </a:p>
          <a:p>
            <a:endParaRPr lang="en-US" dirty="0"/>
          </a:p>
        </p:txBody>
      </p:sp>
      <p:pic>
        <p:nvPicPr>
          <p:cNvPr id="20482" name="Picture 2" descr="http://cache3.asset-cache.net/xc/sb10062872i-001.jpg?v=1&amp;c=IWSAsset&amp;k=2&amp;d=6C4008C0FD9EB5A55F15A521481D991B58F9412BEA0E8009760431D9A7B5CE396529E79887609E4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3996104" cy="2886075"/>
          </a:xfrm>
          <a:prstGeom prst="rect">
            <a:avLst/>
          </a:prstGeom>
          <a:noFill/>
        </p:spPr>
      </p:pic>
      <p:pic>
        <p:nvPicPr>
          <p:cNvPr id="20484" name="Picture 4" descr="http://www.dutchbros.com/images/products/CoffeeBeans/coffee_bea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038600"/>
            <a:ext cx="1752600" cy="2561983"/>
          </a:xfrm>
          <a:prstGeom prst="rect">
            <a:avLst/>
          </a:prstGeom>
          <a:noFill/>
        </p:spPr>
      </p:pic>
      <p:pic>
        <p:nvPicPr>
          <p:cNvPr id="20486" name="Picture 6" descr="http://www.cannabisculture.com/library/images/uploads/2668-PERU-COCA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876800"/>
            <a:ext cx="1122759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North American Free Trade Agreement (NAFTA)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066800"/>
            <a:ext cx="4648200" cy="5135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Mexico, Canada, and the U.S.</a:t>
            </a:r>
          </a:p>
          <a:p>
            <a:r>
              <a:rPr lang="en-US" dirty="0" smtClean="0"/>
              <a:t>Abolishes most tariffs on imported goods between these countries increasing trade.</a:t>
            </a:r>
          </a:p>
          <a:p>
            <a:r>
              <a:rPr lang="en-US" dirty="0" smtClean="0"/>
              <a:t>Downside</a:t>
            </a:r>
            <a:r>
              <a:rPr lang="en-US" dirty="0"/>
              <a:t>:</a:t>
            </a:r>
            <a:r>
              <a:rPr lang="en-US" dirty="0" smtClean="0"/>
              <a:t>  many industries from the U.S. moved to Mexico because of the cheap labor. </a:t>
            </a:r>
          </a:p>
          <a:p>
            <a:pPr lvl="1"/>
            <a:r>
              <a:rPr lang="en-US" dirty="0" smtClean="0"/>
              <a:t> Set up factories across the border (</a:t>
            </a:r>
            <a:r>
              <a:rPr lang="en-US" dirty="0" err="1" smtClean="0"/>
              <a:t>maquiladoras</a:t>
            </a:r>
            <a:r>
              <a:rPr lang="en-US" dirty="0" smtClean="0"/>
              <a:t>) and export the products, such as textiles, back to the U.S.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Subsistence Farming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common type of farming in Latin America </a:t>
            </a:r>
          </a:p>
          <a:p>
            <a:r>
              <a:rPr lang="en-US" dirty="0" smtClean="0"/>
              <a:t>Small farm that grows barely enough food to survive.  </a:t>
            </a:r>
          </a:p>
          <a:p>
            <a:r>
              <a:rPr lang="en-US" dirty="0" smtClean="0"/>
              <a:t>May have some surplus food that is sold at a local market.</a:t>
            </a:r>
          </a:p>
          <a:p>
            <a:endParaRPr lang="en-US" dirty="0"/>
          </a:p>
        </p:txBody>
      </p:sp>
      <p:pic>
        <p:nvPicPr>
          <p:cNvPr id="4098" name="Picture 2" descr="http://neo-terra.org/images/club_mini-farm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4038600" cy="2707125"/>
          </a:xfrm>
          <a:prstGeom prst="rect">
            <a:avLst/>
          </a:prstGeom>
          <a:noFill/>
        </p:spPr>
      </p:pic>
      <p:pic>
        <p:nvPicPr>
          <p:cNvPr id="18434" name="Picture 2" descr="http://farm4.static.flickr.com/3039/2940327068_a19dffd2cd.jpg?v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038600"/>
            <a:ext cx="3164759" cy="1962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Plantation Farming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295400"/>
            <a:ext cx="2895600" cy="4525963"/>
          </a:xfrm>
        </p:spPr>
        <p:txBody>
          <a:bodyPr/>
          <a:lstStyle/>
          <a:p>
            <a:r>
              <a:rPr lang="en-US" dirty="0" smtClean="0"/>
              <a:t>A plantation is a large commercially owned farm that employs many workers </a:t>
            </a:r>
          </a:p>
          <a:p>
            <a:r>
              <a:rPr lang="en-US" dirty="0" smtClean="0"/>
              <a:t>Normally grows cash crops for export.  </a:t>
            </a:r>
          </a:p>
          <a:p>
            <a:endParaRPr lang="en-US" dirty="0"/>
          </a:p>
        </p:txBody>
      </p:sp>
      <p:pic>
        <p:nvPicPr>
          <p:cNvPr id="17410" name="Picture 2" descr="http://www.merchantnetworks.com.au/images/jmaroseh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4762500" cy="3171826"/>
          </a:xfrm>
          <a:prstGeom prst="rect">
            <a:avLst/>
          </a:prstGeom>
          <a:noFill/>
        </p:spPr>
      </p:pic>
      <p:pic>
        <p:nvPicPr>
          <p:cNvPr id="17412" name="Picture 4" descr="http://www.columbia.edu/itc/law/witt/raw_images/lect6/12_slaves_and_sugar_plantation_village__jamaica_1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19600"/>
            <a:ext cx="2789694" cy="2057400"/>
          </a:xfrm>
          <a:prstGeom prst="rect">
            <a:avLst/>
          </a:prstGeom>
          <a:noFill/>
        </p:spPr>
      </p:pic>
      <p:pic>
        <p:nvPicPr>
          <p:cNvPr id="17414" name="Picture 6" descr="http://images.nypl.org/index.php?id=1228891&amp;t=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565" y="4419600"/>
            <a:ext cx="2734628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Haciendas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914400"/>
            <a:ext cx="37338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hacienda was a large estate (plantation).</a:t>
            </a:r>
          </a:p>
          <a:p>
            <a:r>
              <a:rPr lang="en-US" dirty="0" smtClean="0"/>
              <a:t>most commonly ranchers</a:t>
            </a:r>
          </a:p>
          <a:p>
            <a:r>
              <a:rPr lang="en-US" dirty="0" smtClean="0"/>
              <a:t>also grew food and had mines.</a:t>
            </a:r>
          </a:p>
          <a:p>
            <a:r>
              <a:rPr lang="en-US" dirty="0" smtClean="0"/>
              <a:t>the owner of a hacienda was very rich</a:t>
            </a:r>
          </a:p>
          <a:p>
            <a:r>
              <a:rPr lang="en-US" dirty="0" smtClean="0"/>
              <a:t>he employed poor laborers to do the work.</a:t>
            </a:r>
          </a:p>
          <a:p>
            <a:r>
              <a:rPr lang="en-US" dirty="0" smtClean="0"/>
              <a:t>dominant economic force in Latin America until the late nineteenth century.</a:t>
            </a:r>
          </a:p>
          <a:p>
            <a:pPr lvl="1"/>
            <a:r>
              <a:rPr lang="en-US" dirty="0" smtClean="0"/>
              <a:t>in many countries, they were broken up and the land was given to poor  subsistence farmers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CHP_Mexico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838200"/>
            <a:ext cx="3810000" cy="490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Cattle Ranches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pampas in Argentina has many cattle ranches.  </a:t>
            </a:r>
            <a:r>
              <a:rPr lang="en-US" dirty="0" err="1" smtClean="0"/>
              <a:t>Argentinian</a:t>
            </a:r>
            <a:r>
              <a:rPr lang="en-US" dirty="0" smtClean="0"/>
              <a:t> Cowboys are called gauchos.  Brazil is also one of the leading exporters of beef in the world.  Most of the cattle ranches in Brazil are located on the </a:t>
            </a:r>
            <a:r>
              <a:rPr lang="en-US" dirty="0" err="1" smtClean="0"/>
              <a:t>cerrados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http://www.treehugger.com/jesus-leon-santos-mixte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4254500" cy="3190875"/>
          </a:xfrm>
          <a:prstGeom prst="rect">
            <a:avLst/>
          </a:prstGeom>
          <a:noFill/>
        </p:spPr>
      </p:pic>
      <p:pic>
        <p:nvPicPr>
          <p:cNvPr id="2052" name="Picture 4" descr="http://www.standeyo.com/NEWS/08_Food_Water/08_Food_Water_pics/080901.cattle.fa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495800"/>
            <a:ext cx="41148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Slash and Burn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0668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Common method of farming in tropical areas with large rainforests.</a:t>
            </a:r>
          </a:p>
          <a:p>
            <a:r>
              <a:rPr lang="en-US" dirty="0" smtClean="0"/>
              <a:t>Farmers cut down trees and burn them in order to fertilize the soil.</a:t>
            </a:r>
          </a:p>
          <a:p>
            <a:r>
              <a:rPr lang="en-US" dirty="0" smtClean="0"/>
              <a:t>After a few years this process must be repeated</a:t>
            </a:r>
          </a:p>
          <a:p>
            <a:r>
              <a:rPr lang="en-US" dirty="0" smtClean="0"/>
              <a:t>Leads to deforestation. </a:t>
            </a:r>
          </a:p>
          <a:p>
            <a:endParaRPr lang="en-US" dirty="0"/>
          </a:p>
        </p:txBody>
      </p:sp>
      <p:pic>
        <p:nvPicPr>
          <p:cNvPr id="5" name="Content Placeholder 4" descr="belize_76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img2.photographersdirect.com/img/21621/wm/pd1417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10000"/>
            <a:ext cx="3733800" cy="248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8229600" cy="1143000"/>
          </a:xfrm>
        </p:spPr>
        <p:txBody>
          <a:bodyPr/>
          <a:lstStyle/>
          <a:p>
            <a:r>
              <a:rPr lang="en-US" dirty="0" smtClean="0"/>
              <a:t>Diverse economies continued…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14400"/>
            <a:ext cx="4038600" cy="4525963"/>
          </a:xfrm>
        </p:spPr>
        <p:txBody>
          <a:bodyPr/>
          <a:lstStyle/>
          <a:p>
            <a:r>
              <a:rPr lang="en-US" dirty="0" smtClean="0"/>
              <a:t>mining (for minerals and oil)</a:t>
            </a:r>
          </a:p>
          <a:p>
            <a:pPr lvl="1"/>
            <a:r>
              <a:rPr lang="en-US" dirty="0" smtClean="0"/>
              <a:t>Copper (Chili), iron ore (Venezuela &amp; Brazil), gold, bauxite, and silver</a:t>
            </a:r>
          </a:p>
          <a:p>
            <a:r>
              <a:rPr lang="en-US" dirty="0" smtClean="0"/>
              <a:t> fishing</a:t>
            </a:r>
          </a:p>
          <a:p>
            <a:r>
              <a:rPr lang="en-US" dirty="0" smtClean="0"/>
              <a:t>harvesting timber</a:t>
            </a:r>
          </a:p>
          <a:p>
            <a:endParaRPr lang="en-US" dirty="0"/>
          </a:p>
        </p:txBody>
      </p:sp>
      <p:pic>
        <p:nvPicPr>
          <p:cNvPr id="13314" name="Picture 2" descr="http://blog.aardvarkmcleod.com/wp-content/uploads/2009/03/rdar16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599" y="4038600"/>
            <a:ext cx="3920901" cy="2609850"/>
          </a:xfrm>
          <a:prstGeom prst="rect">
            <a:avLst/>
          </a:prstGeom>
          <a:noFill/>
        </p:spPr>
      </p:pic>
      <p:pic>
        <p:nvPicPr>
          <p:cNvPr id="13316" name="Picture 4" descr="http://gallery.photo.net/photo/6736683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648200"/>
            <a:ext cx="4141545" cy="2057400"/>
          </a:xfrm>
          <a:prstGeom prst="rect">
            <a:avLst/>
          </a:prstGeom>
          <a:noFill/>
        </p:spPr>
      </p:pic>
      <p:pic>
        <p:nvPicPr>
          <p:cNvPr id="13318" name="Picture 6" descr="http://wwwdelivery.superstock.com/WI/223/1598/PreviewComp/SuperStock_1598R-79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066800"/>
            <a:ext cx="3429000" cy="1709928"/>
          </a:xfrm>
          <a:prstGeom prst="rect">
            <a:avLst/>
          </a:prstGeom>
          <a:noFill/>
        </p:spPr>
      </p:pic>
      <p:pic>
        <p:nvPicPr>
          <p:cNvPr id="13320" name="Picture 8" descr="http://www.enterpriseirregulars.com/wordpress/wp-content/uploads/2010/03/copper-mine-chi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819400"/>
            <a:ext cx="2133600" cy="1676400"/>
          </a:xfrm>
          <a:prstGeom prst="rect">
            <a:avLst/>
          </a:prstGeom>
          <a:noFill/>
        </p:spPr>
      </p:pic>
      <p:pic>
        <p:nvPicPr>
          <p:cNvPr id="13322" name="Picture 10" descr="http://farm5.static.flickr.com/4039/4382475032_a09ab0709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819400"/>
            <a:ext cx="2138847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OIL!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40363"/>
          </a:xfrm>
        </p:spPr>
        <p:txBody>
          <a:bodyPr>
            <a:normAutofit/>
          </a:bodyPr>
          <a:lstStyle/>
          <a:p>
            <a:r>
              <a:rPr lang="en-US" dirty="0" smtClean="0"/>
              <a:t>Ecuador, Venezuela, and Mexico - large oil reserves.</a:t>
            </a:r>
          </a:p>
          <a:p>
            <a:r>
              <a:rPr lang="en-US" dirty="0" smtClean="0"/>
              <a:t>Venezuela - a leading exporter of oil to the United States.</a:t>
            </a:r>
          </a:p>
          <a:p>
            <a:r>
              <a:rPr lang="en-US" dirty="0" smtClean="0"/>
              <a:t>Venezuela is a member of OPEC (Organization of Petroleum Exporting Countries) that controls the price and production of oil.</a:t>
            </a:r>
          </a:p>
          <a:p>
            <a:endParaRPr lang="en-US" dirty="0"/>
          </a:p>
        </p:txBody>
      </p:sp>
      <p:pic>
        <p:nvPicPr>
          <p:cNvPr id="5" name="Content Placeholder 4" descr="116316905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447800"/>
            <a:ext cx="3962400" cy="385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15985</TotalTime>
  <Words>559</Words>
  <Application>Microsoft Office PowerPoint</Application>
  <PresentationFormat>On-screen Show (4:3)</PresentationFormat>
  <Paragraphs>82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Latin America and the Caribbean Economic Characteristics </vt:lpstr>
      <vt:lpstr>Diverse economies that rely heavily on primary economic activity such as: </vt:lpstr>
      <vt:lpstr>Subsistence Farming</vt:lpstr>
      <vt:lpstr>Plantation Farming</vt:lpstr>
      <vt:lpstr>Haciendas </vt:lpstr>
      <vt:lpstr>Cattle Ranches</vt:lpstr>
      <vt:lpstr>Slash and Burn</vt:lpstr>
      <vt:lpstr>Diverse economies continued…</vt:lpstr>
      <vt:lpstr>OIL!</vt:lpstr>
      <vt:lpstr>Slide 10</vt:lpstr>
      <vt:lpstr>Caribbean and Central America</vt:lpstr>
      <vt:lpstr>Deforestation </vt:lpstr>
      <vt:lpstr>Slide 13</vt:lpstr>
      <vt:lpstr>Slide 14</vt:lpstr>
      <vt:lpstr>Natural Resources</vt:lpstr>
      <vt:lpstr>Slide 16</vt:lpstr>
      <vt:lpstr>Slide 17</vt:lpstr>
      <vt:lpstr>Distribution of Wealth</vt:lpstr>
      <vt:lpstr>Slide 19</vt:lpstr>
      <vt:lpstr>North American Free Trade Agreement (NAFTA)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tbringenberg</dc:creator>
  <cp:lastModifiedBy>Larry Byvik</cp:lastModifiedBy>
  <cp:revision>30</cp:revision>
  <dcterms:created xsi:type="dcterms:W3CDTF">2011-01-03T17:39:51Z</dcterms:created>
  <dcterms:modified xsi:type="dcterms:W3CDTF">2011-01-31T13:06:13Z</dcterms:modified>
</cp:coreProperties>
</file>