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6" r:id="rId6"/>
    <p:sldId id="261" r:id="rId7"/>
    <p:sldId id="269" r:id="rId8"/>
    <p:sldId id="268" r:id="rId9"/>
    <p:sldId id="259" r:id="rId10"/>
    <p:sldId id="262" r:id="rId11"/>
    <p:sldId id="263" r:id="rId12"/>
    <p:sldId id="265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C19B-468E-44E7-B075-3C51F8ADFA96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9B1F-598C-46F9-882C-3E562F23C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C19B-468E-44E7-B075-3C51F8ADFA96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9B1F-598C-46F9-882C-3E562F23C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C19B-468E-44E7-B075-3C51F8ADFA96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9B1F-598C-46F9-882C-3E562F23C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C19B-468E-44E7-B075-3C51F8ADFA96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9B1F-598C-46F9-882C-3E562F23C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C19B-468E-44E7-B075-3C51F8ADFA96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9B1F-598C-46F9-882C-3E562F23C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C19B-468E-44E7-B075-3C51F8ADFA96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9B1F-598C-46F9-882C-3E562F23C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C19B-468E-44E7-B075-3C51F8ADFA96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9B1F-598C-46F9-882C-3E562F23C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C19B-468E-44E7-B075-3C51F8ADFA96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9B1F-598C-46F9-882C-3E562F23C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C19B-468E-44E7-B075-3C51F8ADFA96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9B1F-598C-46F9-882C-3E562F23C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C19B-468E-44E7-B075-3C51F8ADFA96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9B1F-598C-46F9-882C-3E562F23C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C19B-468E-44E7-B075-3C51F8ADFA96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9B1F-598C-46F9-882C-3E562F23C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23000"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6C19B-468E-44E7-B075-3C51F8ADFA96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89B1F-598C-46F9-882C-3E562F23C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b/b2/MOSQUE-ON-WATER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upload.wikimedia.org/wikipedia/commons/7/7d/Temple_Moun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f/Arabic_speaking_world.sv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6/62/Moln%C3%A1r_%C3%81brah%C3%A1m_kik%C3%B6lt%C3%B6z%C3%A9se_1850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North Africa and Southwest Asia (Middle East)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Cultural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4724400"/>
            <a:ext cx="4419600" cy="12192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Byvik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WG 4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314" name="Picture 2" descr="http://camels.evilsun.org/cam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981200"/>
            <a:ext cx="3302000" cy="2476500"/>
          </a:xfrm>
          <a:prstGeom prst="rect">
            <a:avLst/>
          </a:prstGeom>
          <a:noFill/>
        </p:spPr>
      </p:pic>
      <p:pic>
        <p:nvPicPr>
          <p:cNvPr id="13316" name="Picture 4" descr="File:MOSQUE-ON-WAT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200400"/>
            <a:ext cx="4800600" cy="3150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Cultural Landscape continued..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838200"/>
            <a:ext cx="48006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Church of the Holy Sepulcher </a:t>
            </a:r>
          </a:p>
          <a:p>
            <a:pPr lvl="1"/>
            <a:r>
              <a:rPr lang="en-US" dirty="0" smtClean="0"/>
              <a:t>Christian holy site in Jerusalem, Israel</a:t>
            </a:r>
          </a:p>
          <a:p>
            <a:pPr lvl="1"/>
            <a:r>
              <a:rPr lang="en-US" dirty="0" smtClean="0"/>
              <a:t>Many believe this is the site of </a:t>
            </a:r>
            <a:r>
              <a:rPr lang="en-US" dirty="0" err="1" smtClean="0"/>
              <a:t>Jesus’s</a:t>
            </a:r>
            <a:r>
              <a:rPr lang="en-US" dirty="0" smtClean="0"/>
              <a:t> crucifixion and burial</a:t>
            </a:r>
          </a:p>
          <a:p>
            <a:r>
              <a:rPr lang="en-US" dirty="0" smtClean="0"/>
              <a:t>Western Wall</a:t>
            </a:r>
          </a:p>
          <a:p>
            <a:pPr lvl="1"/>
            <a:r>
              <a:rPr lang="en-US" dirty="0" smtClean="0"/>
              <a:t>Only remaining part of an ancient Jewish temple in Jerusalem, Israel</a:t>
            </a:r>
          </a:p>
          <a:p>
            <a:pPr lvl="1"/>
            <a:r>
              <a:rPr lang="en-US" dirty="0" smtClean="0"/>
              <a:t>Major site of Jewish prayer</a:t>
            </a:r>
          </a:p>
          <a:p>
            <a:r>
              <a:rPr lang="en-US" dirty="0" smtClean="0"/>
              <a:t>Dome of the Rock</a:t>
            </a:r>
          </a:p>
          <a:p>
            <a:pPr lvl="1"/>
            <a:r>
              <a:rPr lang="en-US" dirty="0" smtClean="0"/>
              <a:t>Islamic holy site in Jerusalem, Israel</a:t>
            </a:r>
          </a:p>
          <a:p>
            <a:pPr lvl="1"/>
            <a:r>
              <a:rPr lang="en-US" dirty="0" smtClean="0"/>
              <a:t>Built on the site where Muhammad ascended to heaven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 descr="File:Temple Moun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343400"/>
            <a:ext cx="3505200" cy="2330958"/>
          </a:xfrm>
          <a:prstGeom prst="rect">
            <a:avLst/>
          </a:prstGeom>
          <a:noFill/>
        </p:spPr>
      </p:pic>
      <p:pic>
        <p:nvPicPr>
          <p:cNvPr id="8196" name="Picture 4" descr="http://www.traveladventures.org/continents/asia/images/western-wall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895600"/>
            <a:ext cx="2066925" cy="1377950"/>
          </a:xfrm>
          <a:prstGeom prst="rect">
            <a:avLst/>
          </a:prstGeom>
          <a:noFill/>
        </p:spPr>
      </p:pic>
      <p:pic>
        <p:nvPicPr>
          <p:cNvPr id="8198" name="Picture 6" descr="http://www.bibleplaces.com/images/CHURCH_OF_HOLY_SEPULCHER_FROM_LUTHERAN_TOWER_TB_N1231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828800"/>
            <a:ext cx="1778000" cy="1714500"/>
          </a:xfrm>
          <a:prstGeom prst="rect">
            <a:avLst/>
          </a:prstGeom>
          <a:noFill/>
        </p:spPr>
      </p:pic>
      <p:pic>
        <p:nvPicPr>
          <p:cNvPr id="8200" name="Picture 8" descr="http://www.art111.com/wp-content/uploads/2009/04/church-of-the-holy-sepulchre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1143000"/>
            <a:ext cx="2143815" cy="1485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Cultural Landscape continued..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838200"/>
            <a:ext cx="5029200" cy="5867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Pyramids</a:t>
            </a:r>
          </a:p>
          <a:p>
            <a:pPr lvl="1"/>
            <a:r>
              <a:rPr lang="en-US" dirty="0" smtClean="0"/>
              <a:t>Mostly found in Egypt and the Sudan near the Nile River built by aliens </a:t>
            </a:r>
          </a:p>
          <a:p>
            <a:pPr lvl="1"/>
            <a:r>
              <a:rPr lang="en-US" dirty="0" smtClean="0"/>
              <a:t> Ancient burial sites for prominent Egyptian pharaohs</a:t>
            </a:r>
          </a:p>
          <a:p>
            <a:pPr lvl="1"/>
            <a:r>
              <a:rPr lang="en-US" dirty="0" smtClean="0"/>
              <a:t>The Great Pyramid is found in Giza, near Cairo, Egypt</a:t>
            </a:r>
          </a:p>
          <a:p>
            <a:r>
              <a:rPr lang="en-US" dirty="0" smtClean="0"/>
              <a:t>Oil Rigs</a:t>
            </a:r>
          </a:p>
          <a:p>
            <a:pPr lvl="1"/>
            <a:r>
              <a:rPr lang="en-US" dirty="0" smtClean="0"/>
              <a:t>Used to drill for oil that is found underground</a:t>
            </a:r>
          </a:p>
          <a:p>
            <a:pPr lvl="1"/>
            <a:r>
              <a:rPr lang="en-US" dirty="0" smtClean="0"/>
              <a:t>land rigs and offshore rigs are used in Middle East</a:t>
            </a:r>
          </a:p>
          <a:p>
            <a:pPr lvl="1"/>
            <a:r>
              <a:rPr lang="en-US" dirty="0" smtClean="0"/>
              <a:t>Frequently found in the Persian/Arabian Gulf and off the coast of Iran in the Caspian Sea</a:t>
            </a:r>
          </a:p>
          <a:p>
            <a:endParaRPr lang="en-US" dirty="0"/>
          </a:p>
        </p:txBody>
      </p:sp>
      <p:pic>
        <p:nvPicPr>
          <p:cNvPr id="7170" name="Picture 2" descr="http://www.memphistours.com/hyperphoto/146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85800"/>
            <a:ext cx="2895600" cy="1930400"/>
          </a:xfrm>
          <a:prstGeom prst="rect">
            <a:avLst/>
          </a:prstGeom>
          <a:noFill/>
        </p:spPr>
      </p:pic>
      <p:pic>
        <p:nvPicPr>
          <p:cNvPr id="7172" name="Picture 4" descr="http://outfoxingkarlrove.files.wordpress.com/2008/12/gpw-20040823-unitedstatesairforce-021105-o-9999g-017-b-1b-lancer-bomber-great-pyramids-egypt-19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667000"/>
            <a:ext cx="2434539" cy="1838325"/>
          </a:xfrm>
          <a:prstGeom prst="rect">
            <a:avLst/>
          </a:prstGeom>
          <a:noFill/>
        </p:spPr>
      </p:pic>
      <p:pic>
        <p:nvPicPr>
          <p:cNvPr id="7174" name="Picture 6" descr="http://www.theegypttravel.co.uk/images/egypttrav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52400"/>
            <a:ext cx="1818894" cy="1066800"/>
          </a:xfrm>
          <a:prstGeom prst="rect">
            <a:avLst/>
          </a:prstGeom>
          <a:noFill/>
        </p:spPr>
      </p:pic>
      <p:pic>
        <p:nvPicPr>
          <p:cNvPr id="7176" name="Picture 8" descr="http://mysteryoftheinquity.files.wordpress.com/2011/02/oil_rigs_resiz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4724400"/>
            <a:ext cx="1481590" cy="1533526"/>
          </a:xfrm>
          <a:prstGeom prst="rect">
            <a:avLst/>
          </a:prstGeom>
          <a:noFill/>
        </p:spPr>
      </p:pic>
      <p:pic>
        <p:nvPicPr>
          <p:cNvPr id="7178" name="Picture 10" descr="http://www.claytonmspaparazzi.com/_IMAGES/BP_Oil_Rig_On_Fi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743200"/>
            <a:ext cx="1524000" cy="1600200"/>
          </a:xfrm>
          <a:prstGeom prst="rect">
            <a:avLst/>
          </a:prstGeom>
          <a:noFill/>
        </p:spPr>
      </p:pic>
      <p:pic>
        <p:nvPicPr>
          <p:cNvPr id="7180" name="Picture 12" descr="http://xlterrestrials.org/plog/wp-content/uploads/2010/05/kuwait-oil-fields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4627338"/>
            <a:ext cx="2743200" cy="1747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6705600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Cultural Landscape continued..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762000"/>
            <a:ext cx="5257800" cy="5943600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 smtClean="0"/>
              <a:t>Bazaars, </a:t>
            </a:r>
            <a:r>
              <a:rPr lang="en-US" sz="3400" i="1" dirty="0" err="1" smtClean="0"/>
              <a:t>Suqs</a:t>
            </a:r>
            <a:r>
              <a:rPr lang="en-US" sz="3400" i="1" dirty="0" smtClean="0"/>
              <a:t>:</a:t>
            </a:r>
            <a:endParaRPr lang="en-US" sz="3400" dirty="0" smtClean="0"/>
          </a:p>
          <a:p>
            <a:pPr lvl="1"/>
            <a:r>
              <a:rPr lang="en-US" sz="3400" i="1" dirty="0" err="1" smtClean="0"/>
              <a:t>Suq</a:t>
            </a:r>
            <a:r>
              <a:rPr lang="en-US" sz="3400" dirty="0" smtClean="0"/>
              <a:t>: commercial center of an Arab city</a:t>
            </a:r>
          </a:p>
          <a:p>
            <a:pPr lvl="1"/>
            <a:r>
              <a:rPr lang="en-US" sz="3400" dirty="0" smtClean="0"/>
              <a:t>Many merchants compete for business in the same area; prices are often determined by bargaining with the vendor</a:t>
            </a:r>
          </a:p>
          <a:p>
            <a:pPr lvl="1"/>
            <a:r>
              <a:rPr lang="en-US" sz="3400" dirty="0" smtClean="0"/>
              <a:t>Often includes a </a:t>
            </a:r>
            <a:r>
              <a:rPr lang="en-US" sz="3400" i="1" dirty="0" smtClean="0"/>
              <a:t>bazaar</a:t>
            </a:r>
            <a:r>
              <a:rPr lang="en-US" sz="3400" dirty="0" smtClean="0"/>
              <a:t>, a market that is often covered</a:t>
            </a:r>
          </a:p>
          <a:p>
            <a:pPr lvl="1"/>
            <a:r>
              <a:rPr lang="en-US" sz="3400" dirty="0" smtClean="0"/>
              <a:t>“Bazaar” comes from an old Persian word meaning “the place of prices”</a:t>
            </a:r>
          </a:p>
          <a:p>
            <a:pPr lvl="1"/>
            <a:r>
              <a:rPr lang="en-US" sz="3400" dirty="0" smtClean="0"/>
              <a:t>Famous bazaars are found in Istanbul, many cities in Iran, Morocco, etc.</a:t>
            </a:r>
          </a:p>
          <a:p>
            <a:endParaRPr lang="en-US" dirty="0"/>
          </a:p>
        </p:txBody>
      </p:sp>
      <p:pic>
        <p:nvPicPr>
          <p:cNvPr id="5122" name="Picture 2" descr="http://www.irantravelingcenter.com/images/bazaars_i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3140456" cy="2021753"/>
          </a:xfrm>
          <a:prstGeom prst="rect">
            <a:avLst/>
          </a:prstGeom>
          <a:noFill/>
        </p:spPr>
      </p:pic>
      <p:pic>
        <p:nvPicPr>
          <p:cNvPr id="5124" name="Picture 4" descr="http://t1.gstatic.com/images?q=tbn:ANd9GcRQbVTcNc3TzOO3ZzpNlkc8mytLlyT2cbV25Pye6B-KhPfvYn7a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67000"/>
            <a:ext cx="3886200" cy="2925905"/>
          </a:xfrm>
          <a:prstGeom prst="rect">
            <a:avLst/>
          </a:prstGeom>
          <a:noFill/>
        </p:spPr>
      </p:pic>
      <p:pic>
        <p:nvPicPr>
          <p:cNvPr id="5126" name="Picture 6" descr="http://www.nylocations.com/wp-content/pano/pano/suq-aftimos-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953000"/>
            <a:ext cx="3581400" cy="179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Cultural Landscape continued..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143000"/>
            <a:ext cx="4191000" cy="5257800"/>
          </a:xfrm>
        </p:spPr>
        <p:txBody>
          <a:bodyPr>
            <a:normAutofit fontScale="92500"/>
          </a:bodyPr>
          <a:lstStyle/>
          <a:p>
            <a:r>
              <a:rPr lang="en-US" sz="3400" dirty="0" smtClean="0"/>
              <a:t>Walled Cities</a:t>
            </a:r>
          </a:p>
          <a:p>
            <a:pPr lvl="1"/>
            <a:r>
              <a:rPr lang="en-US" sz="3400" dirty="0" smtClean="0"/>
              <a:t>Many ancient Mid. East. cities were built with fortified walls to protect them</a:t>
            </a:r>
          </a:p>
          <a:p>
            <a:pPr lvl="1"/>
            <a:r>
              <a:rPr lang="en-US" sz="3400" dirty="0" smtClean="0"/>
              <a:t>Famous examples: Jerusalem, Jericho, Istanbul (formerly Constantinople)</a:t>
            </a:r>
          </a:p>
          <a:p>
            <a:endParaRPr lang="en-US" dirty="0"/>
          </a:p>
        </p:txBody>
      </p:sp>
      <p:pic>
        <p:nvPicPr>
          <p:cNvPr id="3074" name="Picture 2" descr="http://www.iranian.com/History/2005/March/Gutians/Images/gutians_sumer_ziggurat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38200"/>
            <a:ext cx="3505200" cy="2604331"/>
          </a:xfrm>
          <a:prstGeom prst="rect">
            <a:avLst/>
          </a:prstGeom>
          <a:noFill/>
        </p:spPr>
      </p:pic>
      <p:pic>
        <p:nvPicPr>
          <p:cNvPr id="3076" name="Picture 4" descr="http://martyrobertsblog.com/images/jericho-wal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2514600" cy="1066800"/>
          </a:xfrm>
          <a:prstGeom prst="rect">
            <a:avLst/>
          </a:prstGeom>
          <a:noFill/>
        </p:spPr>
      </p:pic>
      <p:pic>
        <p:nvPicPr>
          <p:cNvPr id="3078" name="Picture 6" descr="http://www.blogandgo.co.uk/A55A21/BlogAndGo.nsf/A1354A88EA6251118025735F000C46AB/$file/mIstan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048000"/>
            <a:ext cx="46736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304800"/>
            <a:ext cx="3962400" cy="5211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Arab:</a:t>
            </a:r>
          </a:p>
          <a:p>
            <a:pPr lvl="1"/>
            <a:r>
              <a:rPr lang="en-US" dirty="0" smtClean="0"/>
              <a:t>An ethnic group primarily living in the Arab World (Africa &amp; Asia)</a:t>
            </a:r>
          </a:p>
          <a:p>
            <a:pPr lvl="1"/>
            <a:r>
              <a:rPr lang="en-US" dirty="0" smtClean="0"/>
              <a:t>Identify on genealogical, linguistic, or cultural grounds</a:t>
            </a:r>
          </a:p>
          <a:p>
            <a:r>
              <a:rPr lang="en-US" dirty="0" smtClean="0"/>
              <a:t>Non-Arab </a:t>
            </a:r>
            <a:r>
              <a:rPr lang="en-US" dirty="0"/>
              <a:t>countries: Turkey, Iran, Israel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2290" name="Picture 2" descr="http://i.telegraph.co.uk/multimedia/archive/00446/news-graphics-2007-_44695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3505200"/>
            <a:ext cx="4000500" cy="3200401"/>
          </a:xfrm>
          <a:prstGeom prst="rect">
            <a:avLst/>
          </a:prstGeom>
          <a:noFill/>
        </p:spPr>
      </p:pic>
      <p:pic>
        <p:nvPicPr>
          <p:cNvPr id="12292" name="Picture 4" descr="File:Arabic speaking world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52400"/>
            <a:ext cx="3962400" cy="3286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304800"/>
            <a:ext cx="5029200" cy="6324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Birthplace of </a:t>
            </a:r>
            <a:r>
              <a:rPr lang="en-US" dirty="0" err="1" smtClean="0"/>
              <a:t>Abrahamic</a:t>
            </a:r>
            <a:r>
              <a:rPr lang="en-US" dirty="0" smtClean="0"/>
              <a:t> Religions:</a:t>
            </a:r>
          </a:p>
          <a:p>
            <a:pPr lvl="1"/>
            <a:r>
              <a:rPr lang="en-US" dirty="0" smtClean="0"/>
              <a:t>Abraham was from Ur in Mesopotamia (modern Iraq)</a:t>
            </a:r>
          </a:p>
          <a:p>
            <a:pPr lvl="1"/>
            <a:r>
              <a:rPr lang="en-US" dirty="0" smtClean="0"/>
              <a:t>Judaism and Christianity began mostly in Israel</a:t>
            </a:r>
          </a:p>
          <a:p>
            <a:pPr lvl="1"/>
            <a:r>
              <a:rPr lang="en-US" dirty="0" smtClean="0"/>
              <a:t>Islam began in Saudi Arabia</a:t>
            </a:r>
          </a:p>
          <a:p>
            <a:pPr lvl="1"/>
            <a:r>
              <a:rPr lang="en-US" dirty="0" smtClean="0"/>
              <a:t>Monotheistic religions</a:t>
            </a:r>
          </a:p>
          <a:p>
            <a:pPr lvl="2"/>
            <a:r>
              <a:rPr lang="en-US" dirty="0" smtClean="0"/>
              <a:t>Judaism</a:t>
            </a:r>
          </a:p>
          <a:p>
            <a:pPr lvl="2"/>
            <a:r>
              <a:rPr lang="en-US" dirty="0" smtClean="0"/>
              <a:t>Christianity</a:t>
            </a:r>
          </a:p>
          <a:p>
            <a:pPr lvl="2"/>
            <a:r>
              <a:rPr lang="en-US" dirty="0" smtClean="0"/>
              <a:t>Islam</a:t>
            </a:r>
          </a:p>
          <a:p>
            <a:r>
              <a:rPr lang="en-US" dirty="0" smtClean="0"/>
              <a:t>Conflict over Palestine/Israel </a:t>
            </a:r>
          </a:p>
          <a:p>
            <a:r>
              <a:rPr lang="en-US" dirty="0" smtClean="0"/>
              <a:t>Art reflects the diversity of religions</a:t>
            </a:r>
          </a:p>
          <a:p>
            <a:pPr lvl="1"/>
            <a:r>
              <a:rPr lang="en-US" dirty="0" smtClean="0"/>
              <a:t>stained glass, geometric tiles, calligraphy, mosaics, prayer rugs</a:t>
            </a:r>
          </a:p>
          <a:p>
            <a:endParaRPr lang="en-US" dirty="0"/>
          </a:p>
        </p:txBody>
      </p:sp>
      <p:pic>
        <p:nvPicPr>
          <p:cNvPr id="6146" name="Picture 2" descr="File:Molnár Ábrahám kiköltözése 185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762000"/>
            <a:ext cx="3962400" cy="36576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1600200" y="5181600"/>
            <a:ext cx="2057400" cy="76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886200" cy="1143000"/>
          </a:xfrm>
        </p:spPr>
        <p:txBody>
          <a:bodyPr/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52400"/>
            <a:ext cx="4953000" cy="6400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Rapid urbanization</a:t>
            </a:r>
          </a:p>
          <a:p>
            <a:pPr lvl="1"/>
            <a:r>
              <a:rPr lang="en-US" dirty="0" smtClean="0"/>
              <a:t>Oil industry had brought great wealth to a small percentage of the population</a:t>
            </a:r>
          </a:p>
          <a:p>
            <a:pPr lvl="1"/>
            <a:r>
              <a:rPr lang="en-US" dirty="0" smtClean="0"/>
              <a:t>Cities have grown quickly as a result of the oil industry</a:t>
            </a:r>
          </a:p>
          <a:p>
            <a:pPr lvl="1"/>
            <a:r>
              <a:rPr lang="en-US" dirty="0" smtClean="0"/>
              <a:t>Oil profits not used to stimulate other industries or improve infrastructure outside the cities</a:t>
            </a:r>
          </a:p>
          <a:p>
            <a:r>
              <a:rPr lang="en-US" dirty="0" smtClean="0"/>
              <a:t>Modernization = urban areas</a:t>
            </a:r>
          </a:p>
          <a:p>
            <a:r>
              <a:rPr lang="en-US" dirty="0" smtClean="0"/>
              <a:t>Traditional life = rural areas </a:t>
            </a:r>
          </a:p>
          <a:p>
            <a:pPr lvl="1"/>
            <a:r>
              <a:rPr lang="en-US" dirty="0" smtClean="0"/>
              <a:t>Many people that live in rural areas still lead nomadic lifestyles</a:t>
            </a:r>
          </a:p>
          <a:p>
            <a:r>
              <a:rPr lang="en-US" dirty="0" smtClean="0"/>
              <a:t>Widespread poverty, poor sanitation and medical care, and ongoing violence in rural areas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 descr="http://www.love-egypt.com/images/cair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3160939" cy="2534787"/>
          </a:xfrm>
          <a:prstGeom prst="rect">
            <a:avLst/>
          </a:prstGeom>
          <a:noFill/>
        </p:spPr>
      </p:pic>
      <p:pic>
        <p:nvPicPr>
          <p:cNvPr id="11268" name="Picture 4" descr="http://cache2.allpostersimages.com/p/LRG/21/2174/XPLCD00Z/posters/waltham-tony-desert-camp-of-afar-nomads-afar-triangle-djibouti-afr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0"/>
            <a:ext cx="3251200" cy="2552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4495800" cy="1143000"/>
          </a:xfrm>
        </p:spPr>
        <p:txBody>
          <a:bodyPr/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762000"/>
            <a:ext cx="48006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Large percentage under age 15</a:t>
            </a:r>
          </a:p>
          <a:p>
            <a:r>
              <a:rPr lang="en-US" dirty="0" smtClean="0"/>
              <a:t>Unevenly distributed </a:t>
            </a:r>
          </a:p>
          <a:p>
            <a:r>
              <a:rPr lang="en-US" dirty="0" smtClean="0"/>
              <a:t>Generally people live close to natural resources</a:t>
            </a:r>
          </a:p>
          <a:p>
            <a:r>
              <a:rPr lang="en-US" dirty="0" smtClean="0"/>
              <a:t> In the M.E. people must live near a water source</a:t>
            </a:r>
          </a:p>
          <a:p>
            <a:pPr lvl="1"/>
            <a:r>
              <a:rPr lang="en-US" dirty="0" smtClean="0"/>
              <a:t> populations concentrated on coastlines and near rivers (Nile, Jordan, etc.)</a:t>
            </a:r>
          </a:p>
          <a:p>
            <a:pPr lvl="1"/>
            <a:r>
              <a:rPr lang="en-US" dirty="0" smtClean="0"/>
              <a:t> smaller populations around </a:t>
            </a:r>
            <a:r>
              <a:rPr lang="en-US" dirty="0" err="1" smtClean="0"/>
              <a:t>wadis</a:t>
            </a:r>
            <a:endParaRPr lang="en-US" dirty="0" smtClean="0"/>
          </a:p>
          <a:p>
            <a:r>
              <a:rPr lang="en-US" dirty="0" smtClean="0"/>
              <a:t>Recently, populations centered near oil reserves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://www.lib.utexas.edu/maps/middle_east_and_asia/iran_population_density_2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0639"/>
            <a:ext cx="4038600" cy="5843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Cities as Centers of Culture and Trade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685800"/>
            <a:ext cx="5486400" cy="6172200"/>
          </a:xfrm>
        </p:spPr>
        <p:txBody>
          <a:bodyPr>
            <a:normAutofit fontScale="55000" lnSpcReduction="20000"/>
          </a:bodyPr>
          <a:lstStyle/>
          <a:p>
            <a:r>
              <a:rPr lang="en-US" sz="4000" dirty="0" smtClean="0"/>
              <a:t>Baghdad</a:t>
            </a:r>
          </a:p>
          <a:p>
            <a:pPr lvl="1"/>
            <a:r>
              <a:rPr lang="en-US" sz="4000" dirty="0" smtClean="0"/>
              <a:t>Capital of Iraq built on the banks of the Tigris River (river is navigable between Baghdad and Persian Gulf)</a:t>
            </a:r>
          </a:p>
          <a:p>
            <a:pPr lvl="1"/>
            <a:r>
              <a:rPr lang="en-US" sz="4000" dirty="0" smtClean="0"/>
              <a:t>Center of education, religion, cultural activity before the recent violence</a:t>
            </a:r>
          </a:p>
          <a:p>
            <a:pPr lvl="1"/>
            <a:r>
              <a:rPr lang="en-US" sz="4000" dirty="0" smtClean="0"/>
              <a:t>Conquered many times throughout history; near ancient Babylon</a:t>
            </a:r>
          </a:p>
          <a:p>
            <a:r>
              <a:rPr lang="en-US" sz="4000" dirty="0" smtClean="0"/>
              <a:t>Cairo</a:t>
            </a:r>
          </a:p>
          <a:p>
            <a:pPr lvl="1"/>
            <a:r>
              <a:rPr lang="en-US" sz="4000" dirty="0" smtClean="0"/>
              <a:t>Capital city of Egypt on the Nile River Delta; Near Giza; many ancient Pyramids can be seen from Cairo</a:t>
            </a:r>
          </a:p>
          <a:p>
            <a:pPr lvl="1"/>
            <a:r>
              <a:rPr lang="en-US" sz="4000" dirty="0" smtClean="0"/>
              <a:t>Cairo Museum displays many ancient Egyptian artifacts; major area of trade, highly respected universities, beautiful mosques</a:t>
            </a:r>
          </a:p>
          <a:p>
            <a:r>
              <a:rPr lang="en-US" sz="4000" dirty="0" smtClean="0"/>
              <a:t>Tehran</a:t>
            </a:r>
          </a:p>
          <a:p>
            <a:pPr lvl="1"/>
            <a:r>
              <a:rPr lang="en-US" sz="4000" dirty="0" smtClean="0"/>
              <a:t>Capital city of Iran; includes many famous mosques; Center of education and culture in Iran</a:t>
            </a:r>
          </a:p>
          <a:p>
            <a:endParaRPr lang="en-US" dirty="0"/>
          </a:p>
        </p:txBody>
      </p:sp>
      <p:pic>
        <p:nvPicPr>
          <p:cNvPr id="9218" name="Picture 2" descr="http://www.floatline.com/photos/uncategorized/2008/05/21/proptalk_fishing_donations_baghdad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200" y="533400"/>
            <a:ext cx="2641600" cy="1981200"/>
          </a:xfrm>
          <a:prstGeom prst="rect">
            <a:avLst/>
          </a:prstGeom>
          <a:noFill/>
        </p:spPr>
      </p:pic>
      <p:pic>
        <p:nvPicPr>
          <p:cNvPr id="9220" name="Picture 4" descr="http://www.iraq-businessnews.com/wp-content/uploads/2010/05/Baghdad_International_Airport_BIAP_2164547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90800"/>
            <a:ext cx="3143251" cy="2095501"/>
          </a:xfrm>
          <a:prstGeom prst="rect">
            <a:avLst/>
          </a:prstGeom>
          <a:noFill/>
        </p:spPr>
      </p:pic>
      <p:pic>
        <p:nvPicPr>
          <p:cNvPr id="9222" name="Picture 6" descr="http://www.freemaninstitute.com/Gallery/Egyp012_big_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800600"/>
            <a:ext cx="3086099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Cities as Centers of Culture and Trade Continued..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066800"/>
            <a:ext cx="4114800" cy="5410200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 smtClean="0"/>
              <a:t>Istanbul</a:t>
            </a:r>
          </a:p>
          <a:p>
            <a:pPr lvl="1"/>
            <a:r>
              <a:rPr lang="en-US" sz="4000" dirty="0" smtClean="0"/>
              <a:t>Largest city in Turkey; straddles the Bosporus Strait</a:t>
            </a:r>
          </a:p>
          <a:p>
            <a:pPr lvl="1"/>
            <a:r>
              <a:rPr lang="en-US" sz="4000" dirty="0" smtClean="0"/>
              <a:t>Strategic location made this a very important city to control shipping between the Black Sea and the Mediterranean</a:t>
            </a:r>
          </a:p>
          <a:p>
            <a:pPr lvl="1"/>
            <a:r>
              <a:rPr lang="en-US" sz="4000" dirty="0" smtClean="0"/>
              <a:t>Formerly called Byzantium and Constantinople; Includes many famous mosques, including the </a:t>
            </a:r>
            <a:r>
              <a:rPr lang="en-US" sz="4000" dirty="0" err="1" smtClean="0"/>
              <a:t>Hagia</a:t>
            </a:r>
            <a:r>
              <a:rPr lang="en-US" sz="4000" dirty="0" smtClean="0"/>
              <a:t> Sophia</a:t>
            </a:r>
          </a:p>
          <a:p>
            <a:endParaRPr lang="en-US" dirty="0"/>
          </a:p>
        </p:txBody>
      </p:sp>
      <p:pic>
        <p:nvPicPr>
          <p:cNvPr id="1026" name="Picture 2" descr="http://arion.lupacovka.cz/www_data/Image/turkey/istanbul_gen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4530055" cy="3086101"/>
          </a:xfrm>
          <a:prstGeom prst="rect">
            <a:avLst/>
          </a:prstGeom>
          <a:noFill/>
        </p:spPr>
      </p:pic>
      <p:pic>
        <p:nvPicPr>
          <p:cNvPr id="1028" name="Picture 4" descr="http://atlas.geo.cornell.edu/people/seber/jpgs/istanbul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572000"/>
            <a:ext cx="4191000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685800"/>
            <a:ext cx="4724400" cy="6400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Jerusalem</a:t>
            </a:r>
          </a:p>
          <a:p>
            <a:pPr lvl="1"/>
            <a:r>
              <a:rPr lang="en-US" dirty="0" smtClean="0"/>
              <a:t>Ancient walled city built on a hilltop; current capital of Israel</a:t>
            </a:r>
          </a:p>
          <a:p>
            <a:pPr lvl="1"/>
            <a:r>
              <a:rPr lang="en-US" dirty="0" smtClean="0"/>
              <a:t>Holy city to the three </a:t>
            </a:r>
            <a:r>
              <a:rPr lang="en-US" dirty="0" err="1" smtClean="0"/>
              <a:t>Abrahamic</a:t>
            </a:r>
            <a:r>
              <a:rPr lang="en-US" dirty="0" smtClean="0"/>
              <a:t> religions; city is divided into sections of religious influence</a:t>
            </a:r>
          </a:p>
          <a:p>
            <a:pPr lvl="1"/>
            <a:r>
              <a:rPr lang="en-US" dirty="0" smtClean="0"/>
              <a:t>City includes the Western Wall (Judaism), Church of the Holy Sepulcher (Christianity), and the Dome of the Rock (Islam)</a:t>
            </a:r>
          </a:p>
          <a:p>
            <a:pPr lvl="1"/>
            <a:r>
              <a:rPr lang="en-US" dirty="0" smtClean="0"/>
              <a:t>Bethlehem, the town of </a:t>
            </a:r>
            <a:r>
              <a:rPr lang="en-US" dirty="0" err="1" smtClean="0"/>
              <a:t>Jesus’s</a:t>
            </a:r>
            <a:r>
              <a:rPr lang="en-US" dirty="0" smtClean="0"/>
              <a:t> birth, is just outside of Jerusalem</a:t>
            </a:r>
          </a:p>
          <a:p>
            <a:r>
              <a:rPr lang="en-US" dirty="0" smtClean="0"/>
              <a:t>Mecca</a:t>
            </a:r>
          </a:p>
          <a:p>
            <a:pPr lvl="1"/>
            <a:r>
              <a:rPr lang="en-US" dirty="0" smtClean="0"/>
              <a:t>Holiest city in Islam; located in Saudi Arabia</a:t>
            </a:r>
          </a:p>
          <a:p>
            <a:pPr lvl="1"/>
            <a:r>
              <a:rPr lang="en-US" dirty="0" smtClean="0"/>
              <a:t>Site of Muhammad’s birth</a:t>
            </a:r>
          </a:p>
          <a:p>
            <a:pPr lvl="1"/>
            <a:r>
              <a:rPr lang="en-US" dirty="0" err="1" smtClean="0"/>
              <a:t>Kaaba</a:t>
            </a:r>
            <a:r>
              <a:rPr lang="en-US" dirty="0" smtClean="0"/>
              <a:t> is located here</a:t>
            </a:r>
          </a:p>
          <a:p>
            <a:pPr lvl="1"/>
            <a:r>
              <a:rPr lang="en-US" dirty="0" smtClean="0"/>
              <a:t>Only Muslims are allowed to enter this city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52400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Cities as Centers of Culture and Trade Continued..</a:t>
            </a:r>
            <a:endParaRPr lang="en-US" sz="2800" dirty="0"/>
          </a:p>
        </p:txBody>
      </p:sp>
      <p:pic>
        <p:nvPicPr>
          <p:cNvPr id="2050" name="Picture 2" descr="http://www.sacredsites.com/middle_east/israel/images/jerusalem-panorama-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4648086" cy="3095626"/>
          </a:xfrm>
          <a:prstGeom prst="rect">
            <a:avLst/>
          </a:prstGeom>
          <a:noFill/>
        </p:spPr>
      </p:pic>
      <p:pic>
        <p:nvPicPr>
          <p:cNvPr id="2052" name="Picture 4" descr="http://www.p12.nysed.gov/ciai/socst/ghgonline/turnpoint/images/content/tp22/mecc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114800"/>
            <a:ext cx="4278276" cy="2209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0"/>
            <a:ext cx="8229600" cy="1143000"/>
          </a:xfrm>
        </p:spPr>
        <p:txBody>
          <a:bodyPr/>
          <a:lstStyle/>
          <a:p>
            <a:r>
              <a:rPr lang="en-US" dirty="0" smtClean="0"/>
              <a:t>Cultural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838200"/>
            <a:ext cx="4953000" cy="5867400"/>
          </a:xfrm>
        </p:spPr>
        <p:txBody>
          <a:bodyPr>
            <a:normAutofit fontScale="55000" lnSpcReduction="20000"/>
          </a:bodyPr>
          <a:lstStyle/>
          <a:p>
            <a:r>
              <a:rPr lang="en-US" sz="3500" dirty="0" smtClean="0"/>
              <a:t>Mosques, Minarets</a:t>
            </a:r>
          </a:p>
          <a:p>
            <a:pPr lvl="1"/>
            <a:r>
              <a:rPr lang="en-US" sz="3500" dirty="0" smtClean="0"/>
              <a:t>Many beautiful mosques in Turkey, Iran, Egypt; often surrounded by minarets; the tallest minaret is in Casablanca, Morocco</a:t>
            </a:r>
          </a:p>
          <a:p>
            <a:r>
              <a:rPr lang="en-US" sz="3500" dirty="0" err="1" smtClean="0"/>
              <a:t>Hagia</a:t>
            </a:r>
            <a:r>
              <a:rPr lang="en-US" sz="3500" dirty="0" smtClean="0"/>
              <a:t> Sophia (The Church of Holy Wisdom)</a:t>
            </a:r>
          </a:p>
          <a:p>
            <a:pPr lvl="1"/>
            <a:r>
              <a:rPr lang="en-US" sz="3500" dirty="0" smtClean="0"/>
              <a:t>In Istanbul (near Bosporus Strait)</a:t>
            </a:r>
          </a:p>
          <a:p>
            <a:pPr lvl="1"/>
            <a:r>
              <a:rPr lang="en-US" sz="3500" dirty="0" smtClean="0"/>
              <a:t>Originally built as an Orthodox Christian church during the reign of the Eastern Roman Empire</a:t>
            </a:r>
          </a:p>
          <a:p>
            <a:pPr lvl="1"/>
            <a:r>
              <a:rPr lang="en-US" sz="3500" dirty="0" smtClean="0"/>
              <a:t>Converted to a mosque after the Ottoman Turks conquered Constantinople and renamed it Istanbul; Minarets were added after the Muslim conquest</a:t>
            </a:r>
          </a:p>
          <a:p>
            <a:pPr lvl="1"/>
            <a:r>
              <a:rPr lang="en-US" sz="3500" dirty="0" smtClean="0"/>
              <a:t>Currently serves as a museum displaying Christian Icons and Muslim artwork</a:t>
            </a:r>
          </a:p>
          <a:p>
            <a:r>
              <a:rPr lang="en-US" sz="3500" dirty="0" err="1" smtClean="0"/>
              <a:t>Kaaba</a:t>
            </a:r>
            <a:endParaRPr lang="en-US" sz="3500" dirty="0" smtClean="0"/>
          </a:p>
          <a:p>
            <a:pPr lvl="1"/>
            <a:r>
              <a:rPr lang="en-US" sz="3500" dirty="0" smtClean="0"/>
              <a:t>Islamic holy site in Mecca, Saudi Arabia, the city of Muhammad’s birth</a:t>
            </a:r>
          </a:p>
          <a:p>
            <a:pPr lvl="1"/>
            <a:r>
              <a:rPr lang="en-US" sz="3500" dirty="0" smtClean="0"/>
              <a:t>Center of Islamic prayer; Muslims face the </a:t>
            </a:r>
            <a:r>
              <a:rPr lang="en-US" sz="3500" dirty="0" err="1" smtClean="0"/>
              <a:t>Kaaba</a:t>
            </a:r>
            <a:r>
              <a:rPr lang="en-US" sz="3500" dirty="0" smtClean="0"/>
              <a:t> to pray to Allah (God)</a:t>
            </a:r>
          </a:p>
          <a:p>
            <a:endParaRPr lang="en-US" sz="3600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242" name="Picture 2" descr="http://www.conservapedia.com/images/0/06/Kaa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5029200"/>
            <a:ext cx="2590800" cy="1653702"/>
          </a:xfrm>
          <a:prstGeom prst="rect">
            <a:avLst/>
          </a:prstGeom>
          <a:noFill/>
        </p:spPr>
      </p:pic>
      <p:pic>
        <p:nvPicPr>
          <p:cNvPr id="10244" name="Picture 4" descr="http://www.sights-and-culture.com/Turkey/Istanbul-Hagia-Soph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38400"/>
            <a:ext cx="4084450" cy="2409826"/>
          </a:xfrm>
          <a:prstGeom prst="rect">
            <a:avLst/>
          </a:prstGeom>
          <a:noFill/>
        </p:spPr>
      </p:pic>
      <p:pic>
        <p:nvPicPr>
          <p:cNvPr id="10246" name="Picture 6" descr="http://www.richard-seaman.com/Travel/Brunei/WaqifMosqueDayti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066800"/>
            <a:ext cx="1625600" cy="1295400"/>
          </a:xfrm>
          <a:prstGeom prst="rect">
            <a:avLst/>
          </a:prstGeom>
          <a:noFill/>
        </p:spPr>
      </p:pic>
      <p:pic>
        <p:nvPicPr>
          <p:cNvPr id="10248" name="Picture 8" descr="http://i.pbase.com/v3/35/266435/1/44579465.6MinaretsOfTheBlueMosqueIstanbu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1066800"/>
            <a:ext cx="1966038" cy="1276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2737</TotalTime>
  <Words>828</Words>
  <Application>Microsoft Office PowerPoint</Application>
  <PresentationFormat>On-screen Show (4:3)</PresentationFormat>
  <Paragraphs>103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North Africa and Southwest Asia (Middle East) Cultural</vt:lpstr>
      <vt:lpstr>PowerPoint Presentation</vt:lpstr>
      <vt:lpstr>PowerPoint Presentation</vt:lpstr>
      <vt:lpstr>Population</vt:lpstr>
      <vt:lpstr>Population</vt:lpstr>
      <vt:lpstr>Cities as Centers of Culture and Trade </vt:lpstr>
      <vt:lpstr>Cities as Centers of Culture and Trade Continued..</vt:lpstr>
      <vt:lpstr>PowerPoint Presentation</vt:lpstr>
      <vt:lpstr>Cultural Landscape</vt:lpstr>
      <vt:lpstr>Cultural Landscape continued..</vt:lpstr>
      <vt:lpstr>Cultural Landscape continued..</vt:lpstr>
      <vt:lpstr>Cultural Landscape continued..</vt:lpstr>
      <vt:lpstr>Cultural Landscape continued..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Africa and Southwest Asia (Middle East) Cultural</dc:title>
  <dc:creator>tbringenberg</dc:creator>
  <cp:lastModifiedBy>Byvik, Larry</cp:lastModifiedBy>
  <cp:revision>27</cp:revision>
  <dcterms:created xsi:type="dcterms:W3CDTF">2011-02-11T16:01:22Z</dcterms:created>
  <dcterms:modified xsi:type="dcterms:W3CDTF">2013-01-30T13:50:17Z</dcterms:modified>
</cp:coreProperties>
</file>