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5" r:id="rId6"/>
    <p:sldId id="263" r:id="rId7"/>
    <p:sldId id="267" r:id="rId8"/>
    <p:sldId id="268" r:id="rId9"/>
    <p:sldId id="262" r:id="rId10"/>
    <p:sldId id="266" r:id="rId11"/>
    <p:sldId id="258" r:id="rId12"/>
    <p:sldId id="259" r:id="rId1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71" autoAdjust="0"/>
  </p:normalViewPr>
  <p:slideViewPr>
    <p:cSldViewPr>
      <p:cViewPr>
        <p:scale>
          <a:sx n="80" d="100"/>
          <a:sy n="80" d="100"/>
        </p:scale>
        <p:origin x="-2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5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4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8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4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8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9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9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8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7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3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6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823E4-0695-46D4-A179-9C5DD48E46E7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02741-76B4-4029-99CB-8EE881AA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4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mocrats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14400" y="2514600"/>
            <a:ext cx="3352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279532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Liberal</a:t>
            </a:r>
          </a:p>
          <a:p>
            <a:r>
              <a:rPr lang="en-US" dirty="0" smtClean="0"/>
              <a:t>Democrats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9344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17944" y="2362200"/>
            <a:ext cx="0" cy="30480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2514600"/>
            <a:ext cx="3352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00" y="2362200"/>
            <a:ext cx="0" cy="3048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67200" y="2162690"/>
            <a:ext cx="0" cy="3048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67200" y="2467490"/>
            <a:ext cx="0" cy="30480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86600" y="2865566"/>
            <a:ext cx="144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Conservative</a:t>
            </a:r>
          </a:p>
          <a:p>
            <a:r>
              <a:rPr lang="en-US" dirty="0" smtClean="0"/>
              <a:t>Republicans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51528" y="17575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0" y="1720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0" y="2870882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Moderate</a:t>
            </a:r>
          </a:p>
          <a:p>
            <a:r>
              <a:rPr lang="en-US" dirty="0" smtClean="0"/>
              <a:t>Independent</a:t>
            </a:r>
          </a:p>
          <a:p>
            <a:r>
              <a:rPr lang="en-US" dirty="0" smtClean="0"/>
              <a:t>Centrists</a:t>
            </a:r>
          </a:p>
          <a:p>
            <a:endParaRPr lang="en-US" dirty="0"/>
          </a:p>
        </p:txBody>
      </p:sp>
      <p:pic>
        <p:nvPicPr>
          <p:cNvPr id="1026" name="Picture 2" descr="http://www.turnmaineblue.com/wp-content/uploads/2010/01/Republica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139" y="381000"/>
            <a:ext cx="1056428" cy="88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ouisville.com/files/u4027/donkey-democrat-logo%20uco.edu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44" y="381000"/>
            <a:ext cx="1028700" cy="91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04800" y="4038600"/>
            <a:ext cx="3733800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Functions of Political Parties</a:t>
            </a:r>
            <a:endParaRPr lang="en-US" b="1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281763" y="4419600"/>
            <a:ext cx="480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Educate the electorate about issues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8344" y="4800600"/>
            <a:ext cx="480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Monitor the actions of office holders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8344" y="5181600"/>
            <a:ext cx="480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Help candidates win elections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1256" y="5562600"/>
            <a:ext cx="480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Recruit and nominate candidates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38593" y="1461687"/>
            <a:ext cx="1415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favor of BIG GOV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6912048" y="1353090"/>
            <a:ext cx="1618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favor of SMALL GOV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304800"/>
            <a:ext cx="33528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The Political Spectrum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95623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7" grpId="0"/>
      <p:bldP spid="18" grpId="0"/>
      <p:bldP spid="19" grpId="0"/>
      <p:bldP spid="20" grpId="0"/>
      <p:bldP spid="21" grpId="0" animBg="1"/>
      <p:bldP spid="25" grpId="0"/>
      <p:bldP spid="26" grpId="0"/>
      <p:bldP spid="27" grpId="0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motherjones.com/files/images/election-cost-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2816"/>
            <a:ext cx="7620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13453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Perpetua" pitchFamily="18" charset="0"/>
              </a:rPr>
              <a:t>Super </a:t>
            </a:r>
            <a:r>
              <a:rPr lang="en-US" sz="3200" b="1" u="sng" dirty="0" err="1" smtClean="0">
                <a:latin typeface="Perpetua" pitchFamily="18" charset="0"/>
              </a:rPr>
              <a:t>dooooper</a:t>
            </a:r>
            <a:r>
              <a:rPr lang="en-US" sz="3200" b="1" u="sng" dirty="0" smtClean="0">
                <a:latin typeface="Perpetua" pitchFamily="18" charset="0"/>
              </a:rPr>
              <a:t> </a:t>
            </a:r>
            <a:r>
              <a:rPr lang="en-US" sz="3200" b="1" u="sng" dirty="0" err="1" smtClean="0">
                <a:latin typeface="Perpetua" pitchFamily="18" charset="0"/>
              </a:rPr>
              <a:t>mackin</a:t>
            </a:r>
            <a:r>
              <a:rPr lang="en-US" sz="3200" b="1" u="sng" dirty="0" smtClean="0">
                <a:latin typeface="Perpetua" pitchFamily="18" charset="0"/>
              </a:rPr>
              <a:t> </a:t>
            </a:r>
            <a:r>
              <a:rPr lang="en-US" sz="3200" b="1" u="sng" dirty="0" err="1" smtClean="0">
                <a:latin typeface="Perpetua" pitchFamily="18" charset="0"/>
              </a:rPr>
              <a:t>cewl</a:t>
            </a:r>
            <a:r>
              <a:rPr lang="en-US" sz="3200" b="1" u="sng" dirty="0" smtClean="0">
                <a:latin typeface="Perpetua" pitchFamily="18" charset="0"/>
              </a:rPr>
              <a:t> </a:t>
            </a:r>
            <a:r>
              <a:rPr lang="en-US" sz="3200" b="1" u="sng" dirty="0" err="1" smtClean="0">
                <a:latin typeface="Perpetua" pitchFamily="18" charset="0"/>
              </a:rPr>
              <a:t>assigment</a:t>
            </a:r>
            <a:r>
              <a:rPr lang="en-US" sz="3200" b="1" u="sng" dirty="0" smtClean="0">
                <a:latin typeface="Perpetua" pitchFamily="18" charset="0"/>
              </a:rPr>
              <a:t>!!!</a:t>
            </a:r>
            <a:endParaRPr lang="en-US" sz="3200" b="1" u="sng" dirty="0">
              <a:latin typeface="Perpet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007009"/>
            <a:ext cx="7162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Perpetua" pitchFamily="18" charset="0"/>
              </a:rPr>
              <a:t>Im</a:t>
            </a:r>
            <a:r>
              <a:rPr lang="en-US" sz="2400" dirty="0" smtClean="0">
                <a:latin typeface="Perpetua" pitchFamily="18" charset="0"/>
              </a:rPr>
              <a:t> </a:t>
            </a:r>
            <a:r>
              <a:rPr lang="en-US" sz="2400" dirty="0" err="1" smtClean="0">
                <a:latin typeface="Perpetua" pitchFamily="18" charset="0"/>
              </a:rPr>
              <a:t>gonna</a:t>
            </a:r>
            <a:r>
              <a:rPr lang="en-US" sz="2400" dirty="0" smtClean="0">
                <a:latin typeface="Perpetua" pitchFamily="18" charset="0"/>
              </a:rPr>
              <a:t> put you in groups and you are </a:t>
            </a:r>
            <a:r>
              <a:rPr lang="en-US" sz="2400" dirty="0" err="1" smtClean="0">
                <a:latin typeface="Perpetua" pitchFamily="18" charset="0"/>
              </a:rPr>
              <a:t>gonna</a:t>
            </a:r>
            <a:r>
              <a:rPr lang="en-US" sz="2400" dirty="0" smtClean="0">
                <a:latin typeface="Perpetua" pitchFamily="18" charset="0"/>
              </a:rPr>
              <a:t> find some </a:t>
            </a:r>
            <a:r>
              <a:rPr lang="en-US" sz="2400" dirty="0" err="1" smtClean="0">
                <a:latin typeface="Perpetua" pitchFamily="18" charset="0"/>
              </a:rPr>
              <a:t>groovey</a:t>
            </a:r>
            <a:r>
              <a:rPr lang="en-US" sz="2400" dirty="0" smtClean="0">
                <a:latin typeface="Perpetua" pitchFamily="18" charset="0"/>
              </a:rPr>
              <a:t> stuff out!</a:t>
            </a:r>
          </a:p>
          <a:p>
            <a:endParaRPr lang="en-US" sz="2400" dirty="0">
              <a:latin typeface="Perpetu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Perpetua" pitchFamily="18" charset="0"/>
              </a:rPr>
              <a:t>Do an internet search for the Party Platforms for the Dems and Reps!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Perpetu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Perpetua" pitchFamily="18" charset="0"/>
              </a:rPr>
              <a:t>In your note list 5 that you think are the most important ideas to YOU!!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>
              <a:latin typeface="Perpetu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Perpetua" pitchFamily="18" charset="0"/>
              </a:rPr>
              <a:t>As you read through the Platforms for each party, be prepared to discuss the differences and similarities.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Perpetua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1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838200"/>
            <a:ext cx="6172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hlinkClick r:id="rId2"/>
              </a:rPr>
              <a:t>http://</a:t>
            </a:r>
            <a:r>
              <a:rPr lang="en-US" sz="4000" dirty="0" smtClean="0">
                <a:hlinkClick r:id="rId2"/>
              </a:rPr>
              <a:t>www.democrats.org</a:t>
            </a:r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www.gop.com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943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Become President of the U.S. 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548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6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3929" y="838200"/>
            <a:ext cx="2320141" cy="5257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 smtClean="0">
                <a:latin typeface="Perpetua" pitchFamily="18" charset="0"/>
              </a:rPr>
              <a:t>A 2 party system characterizes the American political process</a:t>
            </a:r>
            <a:endParaRPr lang="en-US" sz="2000" b="1" i="1" u="sng" dirty="0">
              <a:latin typeface="Perpetua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760271" y="1447800"/>
            <a:ext cx="3488129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324600" y="838200"/>
            <a:ext cx="2590800" cy="4038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9626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latin typeface="Perpetua" pitchFamily="18" charset="0"/>
              </a:rPr>
              <a:t>Similarities</a:t>
            </a:r>
            <a:endParaRPr lang="en-US" sz="2000" b="1" i="1" u="sng" dirty="0">
              <a:latin typeface="Perpet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5100" y="1459072"/>
            <a:ext cx="2320142" cy="586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Perpetua" pitchFamily="18" charset="0"/>
              </a:rPr>
              <a:t>Organized to win elections</a:t>
            </a:r>
            <a:endParaRPr lang="en-US" sz="1600" b="1" dirty="0">
              <a:latin typeface="Perpet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2099846"/>
            <a:ext cx="2320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Perpetua" pitchFamily="18" charset="0"/>
              </a:rPr>
              <a:t>Influence public policy</a:t>
            </a:r>
            <a:endParaRPr lang="en-US" sz="1600" b="1" dirty="0">
              <a:latin typeface="Perpet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9929" y="2514600"/>
            <a:ext cx="2320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Perpetua" pitchFamily="18" charset="0"/>
              </a:rPr>
              <a:t>Reflect both Liberal and Conservative Views</a:t>
            </a:r>
            <a:endParaRPr lang="en-US" sz="1600" b="1" dirty="0">
              <a:latin typeface="Perpet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3248561"/>
            <a:ext cx="23201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Perpetua" pitchFamily="18" charset="0"/>
              </a:rPr>
              <a:t>Define themselves in a way that wins the majority support by appealing to the Political center.</a:t>
            </a:r>
            <a:endParaRPr lang="en-US" sz="1600" b="1" dirty="0">
              <a:latin typeface="Perpet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929" y="2989420"/>
            <a:ext cx="23201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 smtClean="0">
                <a:latin typeface="Perpetua" pitchFamily="18" charset="0"/>
              </a:rPr>
              <a:t>Third parties rarely win elections, but they play an important role in public politics</a:t>
            </a:r>
            <a:endParaRPr lang="en-US" sz="2000" b="1" i="1" u="sng" dirty="0">
              <a:latin typeface="Perpetua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725139" y="3276600"/>
            <a:ext cx="1160813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45824" y="2140527"/>
            <a:ext cx="2133599" cy="2667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5952" y="2283253"/>
            <a:ext cx="2320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 smtClean="0">
                <a:latin typeface="Perpetua" pitchFamily="18" charset="0"/>
              </a:rPr>
              <a:t>Third parties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15146" y="2693750"/>
            <a:ext cx="2320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Perpetua" pitchFamily="18" charset="0"/>
              </a:rPr>
              <a:t>Intro new ideas or press for a particular issue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85655" y="3430925"/>
            <a:ext cx="2093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Perpetua" pitchFamily="18" charset="0"/>
              </a:rPr>
              <a:t>Often revolve around a political personality like Theodore Roosevelt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572000" y="5181600"/>
            <a:ext cx="40386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59976" y="5242700"/>
            <a:ext cx="323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 smtClean="0">
                <a:latin typeface="Perpetua" pitchFamily="18" charset="0"/>
              </a:rPr>
              <a:t>Differences between Parties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07576" y="5594119"/>
            <a:ext cx="3750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Perpetua" pitchFamily="18" charset="0"/>
              </a:rPr>
              <a:t>Found in the parties platform and reflected in campaigning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28600" y="152400"/>
            <a:ext cx="8382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8198" y="152400"/>
            <a:ext cx="116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Perpetua" pitchFamily="18" charset="0"/>
              </a:rPr>
              <a:t>CE 5b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5001" y="76200"/>
            <a:ext cx="510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 smtClean="0">
                <a:solidFill>
                  <a:srgbClr val="C00000"/>
                </a:solidFill>
                <a:latin typeface="Perpetua" pitchFamily="18" charset="0"/>
              </a:rPr>
              <a:t>PAAARRRRTAAAAAAAAYYY!!</a:t>
            </a:r>
            <a:endParaRPr lang="en-US" sz="3200" b="1" i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4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4953000" y="3429000"/>
            <a:ext cx="3962400" cy="304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0" y="381000"/>
            <a:ext cx="2191987" cy="369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990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Perpetua" pitchFamily="18" charset="0"/>
              </a:rPr>
              <a:t>CE 5c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3193" y="39386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Perpetua" pitchFamily="18" charset="0"/>
              </a:rPr>
              <a:t>Analyzing campaigns</a:t>
            </a:r>
            <a:endParaRPr lang="en-US" dirty="0">
              <a:latin typeface="Perpet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" y="1295400"/>
            <a:ext cx="3124200" cy="1905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524000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Perpetua" pitchFamily="18" charset="0"/>
              </a:rPr>
              <a:t>Voters evaluate information presented in political campaigns to make reasoned choices among candidates</a:t>
            </a:r>
            <a:endParaRPr lang="en-US" b="1" dirty="0">
              <a:latin typeface="Perpetu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53000" y="228600"/>
            <a:ext cx="4038600" cy="30099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686793" y="2038350"/>
            <a:ext cx="1117270" cy="4191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57800" y="317837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Perpetua" pitchFamily="18" charset="0"/>
              </a:rPr>
              <a:t>Strategies for evaluating campaign speeches, literature and advertisements for accuracy</a:t>
            </a:r>
            <a:endParaRPr lang="en-US" b="1" dirty="0">
              <a:latin typeface="Perpet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0" y="14859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Perpetua" pitchFamily="18" charset="0"/>
              </a:rPr>
              <a:t>Separate fact from opinion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Perpet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19050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Perpetua" pitchFamily="18" charset="0"/>
              </a:rPr>
              <a:t>Detecting bias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Perpet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23241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Perpetua" pitchFamily="18" charset="0"/>
              </a:rPr>
              <a:t>Evaluating sources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Perpet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0" y="27051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Perpetua" pitchFamily="18" charset="0"/>
              </a:rPr>
              <a:t>Identifying propaganda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Perpetua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81000" y="4267200"/>
            <a:ext cx="3124200" cy="1905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Perpetu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3505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Perpetua" pitchFamily="18" charset="0"/>
              </a:rPr>
              <a:t>Mass media roles in elections</a:t>
            </a:r>
            <a:endParaRPr lang="en-US" b="1" dirty="0">
              <a:latin typeface="Perpetua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680855" y="4934325"/>
            <a:ext cx="1117270" cy="4191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4800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Perpetua" pitchFamily="18" charset="0"/>
              </a:rPr>
              <a:t>The media plays an important role in the political process</a:t>
            </a:r>
            <a:endParaRPr lang="en-US" b="1" dirty="0">
              <a:latin typeface="Perpetu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34000" y="398139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Perpetua" pitchFamily="18" charset="0"/>
              </a:rPr>
              <a:t>Identifying candidates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Perpetu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0" y="4316223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Perpetua" pitchFamily="18" charset="0"/>
              </a:rPr>
              <a:t>Emphasizing selected issues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Perpetu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0" y="4699337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Perpetua" pitchFamily="18" charset="0"/>
              </a:rPr>
              <a:t>Writing editorials, creating political cartoons, publishing Op-Eds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Perpetu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0" y="5692914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Perpetua" pitchFamily="18" charset="0"/>
              </a:rPr>
              <a:t>Broadcasting different points of view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3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  <p:bldP spid="17" grpId="0"/>
      <p:bldP spid="18" grpId="0"/>
      <p:bldP spid="20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frankwbaker.com/bias.h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84" y="2117672"/>
            <a:ext cx="427511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5334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Perpetua" pitchFamily="18" charset="0"/>
              </a:rPr>
              <a:t>Bias</a:t>
            </a:r>
            <a:r>
              <a:rPr lang="en-US" sz="2000" b="1" dirty="0">
                <a:latin typeface="Perpetua" pitchFamily="18" charset="0"/>
              </a:rPr>
              <a:t> is an inclination to present or hold a partial perspective at the expense of (possibly equally valid) alternatives. Anything biased generally is one-sided, and therefore lacks a neutral point of view. </a:t>
            </a:r>
            <a:endParaRPr lang="en-US" sz="2000" b="1" dirty="0">
              <a:latin typeface="Perpetua" pitchFamily="18" charset="0"/>
            </a:endParaRPr>
          </a:p>
        </p:txBody>
      </p:sp>
      <p:pic>
        <p:nvPicPr>
          <p:cNvPr id="3076" name="Picture 4" descr="http://2.bp.blogspot.com/-kgKkRGEd_Tw/TsvDHy4ZxFI/AAAAAAAAGmI/k9-C6okA2Aw/s1600/bias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3962400" cy="287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8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Perpetua" pitchFamily="18" charset="0"/>
              </a:rPr>
              <a:t>Propaganda  is a form of communication that is aimed at influencing the attitude of a community toward some cause or position by presenting only one side of an argument. </a:t>
            </a:r>
          </a:p>
        </p:txBody>
      </p:sp>
      <p:pic>
        <p:nvPicPr>
          <p:cNvPr id="4098" name="Picture 2" descr="http://www.basvanoerle.com/wp-content/uploads/2012/03/somanyquestionshermanc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16273"/>
            <a:ext cx="2362200" cy="332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aksim.com/wp-content/gallery/2012-agitprop/america-dec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240824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0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g.discountpostersale.com/posters/MOV421390/1/RARE-Obama-Campaign-Poster---OB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3999"/>
            <a:ext cx="2992457" cy="461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Bullying Stops Here - Anti-Bullying Pos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1192656"/>
            <a:ext cx="3810000" cy="522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3999" y="381000"/>
            <a:ext cx="6629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erpetua" pitchFamily="18" charset="0"/>
              </a:rPr>
              <a:t>HMMMMMMM?????  </a:t>
            </a:r>
            <a:r>
              <a:rPr lang="en-US" sz="2400" b="1" dirty="0" err="1" smtClean="0">
                <a:latin typeface="Perpetua" pitchFamily="18" charset="0"/>
              </a:rPr>
              <a:t>Whats</a:t>
            </a:r>
            <a:r>
              <a:rPr lang="en-US" sz="2400" b="1" dirty="0" smtClean="0">
                <a:latin typeface="Perpetua" pitchFamily="18" charset="0"/>
              </a:rPr>
              <a:t> up with THIS?</a:t>
            </a:r>
            <a:endParaRPr lang="en-US" sz="2400" b="1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s.ientrymail.com/webpronews/article_pics/Newspaper-readersh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77" y="1828800"/>
            <a:ext cx="6546798" cy="428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762000"/>
            <a:ext cx="686347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Perpetua" pitchFamily="18" charset="0"/>
              </a:rPr>
              <a:t>When looking at the chart below; what assumptions might you make about traditional media?</a:t>
            </a:r>
            <a:endParaRPr lang="en-US" b="1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8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914400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>
              <a:latin typeface="Perpet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657" y="272534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Perpetua" pitchFamily="18" charset="0"/>
              </a:rPr>
              <a:t>CE 5d</a:t>
            </a:r>
            <a:endParaRPr lang="en-US" sz="2000" b="1" dirty="0">
              <a:latin typeface="Perpetu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0" y="228600"/>
            <a:ext cx="4724400" cy="457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62200" y="272534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Perpetua" pitchFamily="18" charset="0"/>
              </a:rPr>
              <a:t>Examining the role of campaign costs</a:t>
            </a:r>
            <a:endParaRPr lang="en-US" sz="2000" b="1" dirty="0">
              <a:latin typeface="Perpetu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1539834"/>
            <a:ext cx="3733800" cy="457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2000" y="1828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Perpetua" pitchFamily="18" charset="0"/>
              </a:rPr>
              <a:t>Rising campaign costs</a:t>
            </a:r>
            <a:endParaRPr lang="en-US" b="1" u="sng" dirty="0">
              <a:latin typeface="Perpet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2098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Perpetua" pitchFamily="18" charset="0"/>
              </a:rPr>
              <a:t>require candidates to conduct</a:t>
            </a:r>
          </a:p>
          <a:p>
            <a:r>
              <a:rPr lang="en-US" b="1" dirty="0">
                <a:latin typeface="Perpetua" pitchFamily="18" charset="0"/>
              </a:rPr>
              <a:t>extensive fund-raising</a:t>
            </a:r>
          </a:p>
          <a:p>
            <a:r>
              <a:rPr lang="en-US" b="1" dirty="0">
                <a:latin typeface="Perpetua" pitchFamily="18" charset="0"/>
              </a:rPr>
              <a:t>activities.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1" y="3255865"/>
            <a:ext cx="3646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Perpetua" pitchFamily="18" charset="0"/>
              </a:rPr>
              <a:t>limit opportunities to run for</a:t>
            </a:r>
          </a:p>
          <a:p>
            <a:r>
              <a:rPr lang="en-US" b="1" dirty="0">
                <a:latin typeface="Perpetua" pitchFamily="18" charset="0"/>
              </a:rPr>
              <a:t>public ofﬁce.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7824" y="4041893"/>
            <a:ext cx="3646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Perpetua" pitchFamily="18" charset="0"/>
              </a:rPr>
              <a:t>give and advantage of wealthy</a:t>
            </a:r>
          </a:p>
          <a:p>
            <a:r>
              <a:rPr lang="en-US" b="1" dirty="0">
                <a:latin typeface="Perpetua" pitchFamily="18" charset="0"/>
              </a:rPr>
              <a:t>individuals who run for ofﬁce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4647" y="4843755"/>
            <a:ext cx="3646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Perpetua" pitchFamily="18" charset="0"/>
              </a:rPr>
              <a:t>encourage the development of</a:t>
            </a:r>
          </a:p>
          <a:p>
            <a:r>
              <a:rPr lang="en-US" b="1" dirty="0">
                <a:latin typeface="Perpetua" pitchFamily="18" charset="0"/>
              </a:rPr>
              <a:t>political action committees</a:t>
            </a:r>
          </a:p>
          <a:p>
            <a:r>
              <a:rPr lang="en-US" b="1" dirty="0">
                <a:latin typeface="Perpetua" pitchFamily="18" charset="0"/>
              </a:rPr>
              <a:t>(PAC"s).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991100" y="1539834"/>
            <a:ext cx="3733800" cy="457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078062" y="1825443"/>
            <a:ext cx="364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>
                <a:latin typeface="Perpetua" pitchFamily="18" charset="0"/>
              </a:rPr>
              <a:t>Campaign ﬁnance reform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8562" y="2630269"/>
            <a:ext cx="3646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Perpetua" pitchFamily="18" charset="0"/>
              </a:rPr>
              <a:t>Rising campaign costs have led</a:t>
            </a:r>
          </a:p>
          <a:p>
            <a:r>
              <a:rPr lang="en-US" b="1" dirty="0">
                <a:latin typeface="Perpetua" pitchFamily="18" charset="0"/>
              </a:rPr>
              <a:t>to efforts to reform campaign</a:t>
            </a:r>
          </a:p>
          <a:p>
            <a:r>
              <a:rPr lang="en-US" b="1" dirty="0">
                <a:latin typeface="Perpetua" pitchFamily="18" charset="0"/>
              </a:rPr>
              <a:t>ﬁnance laws.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12661" y="3825834"/>
            <a:ext cx="3646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Perpetua" pitchFamily="18" charset="0"/>
              </a:rPr>
              <a:t>Limits exist on the amount</a:t>
            </a:r>
          </a:p>
          <a:p>
            <a:r>
              <a:rPr lang="en-US" b="1" dirty="0">
                <a:latin typeface="Perpetua" pitchFamily="18" charset="0"/>
              </a:rPr>
              <a:t>individuals may contribute to</a:t>
            </a:r>
          </a:p>
          <a:p>
            <a:r>
              <a:rPr lang="en-US" b="1" dirty="0">
                <a:latin typeface="Perpetua" pitchFamily="18" charset="0"/>
              </a:rPr>
              <a:t>political candidates and</a:t>
            </a:r>
          </a:p>
          <a:p>
            <a:r>
              <a:rPr lang="en-US" b="1" dirty="0">
                <a:latin typeface="Perpetua" pitchFamily="18" charset="0"/>
              </a:rPr>
              <a:t>campaigns.</a:t>
            </a:r>
          </a:p>
        </p:txBody>
      </p:sp>
    </p:spTree>
    <p:extLst>
      <p:ext uri="{BB962C8B-B14F-4D97-AF65-F5344CB8AC3E}">
        <p14:creationId xmlns:p14="http://schemas.microsoft.com/office/powerpoint/2010/main" val="289983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26450</TotalTime>
  <Words>415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Fauquier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Byvik, Larry</dc:creator>
  <cp:lastModifiedBy>Byvik, Larry</cp:lastModifiedBy>
  <cp:revision>33</cp:revision>
  <cp:lastPrinted>2012-10-09T11:51:38Z</cp:lastPrinted>
  <dcterms:created xsi:type="dcterms:W3CDTF">2012-09-27T12:39:04Z</dcterms:created>
  <dcterms:modified xsi:type="dcterms:W3CDTF">2012-10-19T14:45:34Z</dcterms:modified>
</cp:coreProperties>
</file>