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2" r:id="rId2"/>
    <p:sldId id="295" r:id="rId3"/>
    <p:sldId id="322" r:id="rId4"/>
    <p:sldId id="267" r:id="rId5"/>
    <p:sldId id="298" r:id="rId6"/>
    <p:sldId id="278" r:id="rId7"/>
    <p:sldId id="326" r:id="rId8"/>
    <p:sldId id="327" r:id="rId9"/>
    <p:sldId id="328" r:id="rId10"/>
    <p:sldId id="332" r:id="rId11"/>
    <p:sldId id="318" r:id="rId12"/>
    <p:sldId id="329" r:id="rId13"/>
    <p:sldId id="330" r:id="rId14"/>
    <p:sldId id="325" r:id="rId15"/>
    <p:sldId id="333" r:id="rId16"/>
    <p:sldId id="334" r:id="rId17"/>
    <p:sldId id="331" r:id="rId18"/>
    <p:sldId id="338" r:id="rId19"/>
    <p:sldId id="340" r:id="rId20"/>
    <p:sldId id="337" r:id="rId21"/>
    <p:sldId id="344" r:id="rId22"/>
    <p:sldId id="346" r:id="rId23"/>
    <p:sldId id="339" r:id="rId24"/>
    <p:sldId id="348" r:id="rId25"/>
    <p:sldId id="289" r:id="rId26"/>
    <p:sldId id="343" r:id="rId27"/>
    <p:sldId id="350" r:id="rId28"/>
    <p:sldId id="351" r:id="rId29"/>
    <p:sldId id="352" r:id="rId30"/>
    <p:sldId id="353" r:id="rId31"/>
    <p:sldId id="349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660"/>
  </p:normalViewPr>
  <p:slideViewPr>
    <p:cSldViewPr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51C123D9-7190-4670-98F0-99545A09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81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8D5D67-886D-4D34-B04E-6CA16211444B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E2E6DC-AC0C-4D75-8E10-EDEFC59BC33F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993855-4074-4906-8DF9-0181E170B9D1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B36214-1A31-4278-8B82-30A323F78D58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0BABD-5284-416D-9730-579E37448F36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29E2D1-97A9-4368-87B7-B9F4F7210EFE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B3109-9DDC-400B-B869-351C7413587F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0D690-7606-4945-9A2F-2A7C28D030D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1D003-D07E-411E-8BCF-B8A337EF98D4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EE093-D943-4313-859D-576F0864B95A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153BEA-2FC7-4D81-85DD-A3AA05E1AC58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324E9C-C3B6-4F10-965B-53A078BC306F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07F81-2BEC-4D2C-ACE9-9592F39F1D59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ED505E-937B-4197-AE58-DDDDB96CE43E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B2CA37-9284-4337-9DE5-2E80F90E0711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5B323-3129-42F4-A753-2A90EBCBF3D5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9D3967-F4C2-4FB3-BA9E-255CB9D42832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416A05-E117-4B82-82CF-ADEDD8248319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D64E7-1D46-450B-AA75-D0BA6A308A85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065013-BC5C-45FD-954F-B20DEA5F5039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1915DB-CA24-4E5D-B4DE-A9E41102F6C1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B1812A-CC5C-4799-A000-4073CE3E3AC5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68234-B286-4C0C-B73D-63AAC6C0F5A7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4E68B-F503-426B-8015-B2EB8A73E393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5E08E-4652-4D4C-A20E-138D6BBBF89E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8D41EF-EC40-48AE-B3BF-19485BEE5C73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727D10-9802-45B1-AEF9-EEA6DEFE61F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0DDC00-6D60-4DD3-BCD9-25DE5831848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E383CC-511C-48C3-BFAD-233D3A7D1755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E9DC5-038C-45D2-86B8-4284C769DABD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9D4A64-6093-47A6-87B1-43153C817BA7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26C8-5B44-4F20-AF60-1C8BBE70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8796-7ABF-4810-B1D2-BC9060329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2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8D1C7-426E-4829-86C4-40408204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1469-0FAE-4306-929C-B52F95015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1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BF2A-D743-45E3-8B92-53F2EBAB3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F6B4-F5A7-43FF-8784-9A80A5CE2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E61-8A07-4BF4-91F0-7470CFE3D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0507-E512-4919-8495-A2FBC20C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107F4-0516-452B-A1DD-D69835688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96AE-D0D7-49F8-BB2F-798A522D5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E165-13A4-47B5-BE3D-0233F550B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1CC1-4346-44CB-AB78-5A38D2930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AD47-C156-4CAC-BC4B-42F85D704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8018-04C6-4588-AAD3-148D0EEFB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BA763DE-50BC-45EF-BD38-547FBB408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0225"/>
            <a:ext cx="7772400" cy="1470025"/>
          </a:xfrm>
        </p:spPr>
        <p:txBody>
          <a:bodyPr/>
          <a:lstStyle/>
          <a:p>
            <a:pPr eaLnBrk="1" hangingPunct="1"/>
            <a:r>
              <a:rPr lang="en-US" sz="11700" smtClean="0">
                <a:solidFill>
                  <a:schemeClr val="accent2"/>
                </a:solidFill>
              </a:rPr>
              <a:t>Civics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94100"/>
            <a:ext cx="6400800" cy="17526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F0000"/>
                </a:solidFill>
              </a:rPr>
              <a:t>Fast and dirty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is not a public service? </a:t>
            </a:r>
          </a:p>
        </p:txBody>
      </p:sp>
      <p:pic>
        <p:nvPicPr>
          <p:cNvPr id="97286" name="Picture 6" descr="St City 02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2819400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8" name="Picture 8" descr="JWMS 03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2900363" cy="192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90" name="Picture 10" descr="H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505200"/>
            <a:ext cx="14541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600200" y="5791200"/>
            <a:ext cx="63246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A. Highways                        B. Schools                                                                                                                   C. Libraries                        D. Pharmacies </a:t>
            </a:r>
          </a:p>
        </p:txBody>
      </p:sp>
      <p:pic>
        <p:nvPicPr>
          <p:cNvPr id="97292" name="Picture 12" descr="Strausburg Rite Aid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581400"/>
            <a:ext cx="2825750" cy="187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762000" y="2286000"/>
            <a:ext cx="5334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8039100" y="2209800"/>
            <a:ext cx="5334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1295400" y="4267200"/>
            <a:ext cx="5334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8001000" y="4419600"/>
            <a:ext cx="533400" cy="457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94" grpId="0" animBg="1"/>
      <p:bldP spid="97295" grpId="0" animBg="1"/>
      <p:bldP spid="97296" grpId="0" animBg="1"/>
      <p:bldP spid="972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Cj029919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1454150"/>
            <a:ext cx="25161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3311525" y="1371600"/>
            <a:ext cx="5451475" cy="2362200"/>
          </a:xfrm>
          <a:prstGeom prst="wedgeEllipseCallout">
            <a:avLst>
              <a:gd name="adj1" fmla="val -58648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/>
              <a:t>“Let’s make products that people want.”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76275" y="4267200"/>
            <a:ext cx="4962525" cy="2109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400"/>
              <a:t> Consumer protection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400"/>
              <a:t> Consumer sovereignty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400"/>
              <a:t> Opportunity cost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400"/>
              <a:t> Central planning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What concept is most closely associated with this quote?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Building? </a:t>
            </a:r>
          </a:p>
        </p:txBody>
      </p:sp>
      <p:pic>
        <p:nvPicPr>
          <p:cNvPr id="13315" name="Picture 5" descr="Fed Resrve Bldg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82775"/>
            <a:ext cx="4133850" cy="279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8" name="Line 8"/>
          <p:cNvSpPr>
            <a:spLocks noChangeShapeType="1"/>
          </p:cNvSpPr>
          <p:nvPr/>
        </p:nvSpPr>
        <p:spPr bwMode="auto">
          <a:xfrm flipH="1" flipV="1">
            <a:off x="2895600" y="2286000"/>
            <a:ext cx="3733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68300" y="1993900"/>
            <a:ext cx="2438400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Lower Prime Rate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H="1" flipV="1">
            <a:off x="2895600" y="3200400"/>
            <a:ext cx="3810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81000" y="2667000"/>
            <a:ext cx="24384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Decrease Reserve requirement</a:t>
            </a: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>
            <a:off x="3048000" y="3429000"/>
            <a:ext cx="36576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457200" y="3657600"/>
            <a:ext cx="2438400" cy="944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Purchase Government securities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571500" y="5334000"/>
            <a:ext cx="7924800" cy="739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A. U.S. Capitol Building           B. U.S. Supreme Court Building          C. The  F.C.C. Building                 D. The Federal Reserve Building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 animBg="1"/>
      <p:bldP spid="921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the effect of these actions? </a:t>
            </a:r>
          </a:p>
        </p:txBody>
      </p:sp>
      <p:pic>
        <p:nvPicPr>
          <p:cNvPr id="14339" name="Picture 3" descr="Fed Resrve Bldg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82775"/>
            <a:ext cx="4133850" cy="279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2895600" y="2286000"/>
            <a:ext cx="3733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8300" y="1993900"/>
            <a:ext cx="2438400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Lower Prime Rate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2895600" y="3200400"/>
            <a:ext cx="3810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2667000"/>
            <a:ext cx="24384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Decrease Reserve requirement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3429000"/>
            <a:ext cx="36576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" y="3657600"/>
            <a:ext cx="2438400" cy="944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Purchase Government securities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79400" y="5257800"/>
            <a:ext cx="8610600" cy="8604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A. Slow the economy                 B. Stimulate the economy               C. Keep economic activity neutral     D. It usually has no effect</a:t>
            </a:r>
            <a:r>
              <a:rPr lang="en-US" sz="20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What is ?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324600" y="3581400"/>
            <a:ext cx="2514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Includes things like the postal service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04800" y="3619500"/>
            <a:ext cx="25908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Provides benefits to many simultaneously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048000" y="3200400"/>
            <a:ext cx="3124200" cy="16240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Would not be available if individuals had top provide them</a:t>
            </a:r>
            <a:r>
              <a:rPr lang="en-US" sz="2800"/>
              <a:t> </a:t>
            </a:r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3657600" y="1295400"/>
            <a:ext cx="1676400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/>
              <a:t>?</a:t>
            </a:r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V="1">
            <a:off x="1676400" y="2070100"/>
            <a:ext cx="2819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V="1">
            <a:off x="4495800" y="2108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 flipH="1" flipV="1">
            <a:off x="4495800" y="2057400"/>
            <a:ext cx="3048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457200" y="5334000"/>
            <a:ext cx="8382000" cy="739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A. Public goods and services                 B. Entrepreneurial services          C. Private enterprise goods and services         D. Capital gains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  <p:bldP spid="80906" grpId="0" animBg="1"/>
      <p:bldP spid="80907" grpId="0" animBg="1"/>
      <p:bldP spid="80918" grpId="0" animBg="1"/>
      <p:bldP spid="80921" grpId="0" animBg="1"/>
      <p:bldP spid="80923" grpId="0" animBg="1"/>
      <p:bldP spid="809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does this cartoon suggest? 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4196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lphaUcPeriod"/>
            </a:pPr>
            <a:r>
              <a:rPr lang="en-US" sz="2400" smtClean="0"/>
              <a:t>Lobbyists should be banned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400" smtClean="0"/>
          </a:p>
          <a:p>
            <a:pPr marL="533400" indent="-533400" eaLnBrk="1" hangingPunct="1">
              <a:buFontTx/>
              <a:buAutoNum type="alphaUcPeriod"/>
            </a:pPr>
            <a:r>
              <a:rPr lang="en-US" sz="2400" smtClean="0"/>
              <a:t>Lobbyists can’t make       up their minds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400" smtClean="0"/>
          </a:p>
          <a:p>
            <a:pPr marL="533400" indent="-533400" eaLnBrk="1" hangingPunct="1">
              <a:buFontTx/>
              <a:buAutoNum type="alphaUcPeriod"/>
            </a:pPr>
            <a:r>
              <a:rPr lang="en-US" sz="2400" smtClean="0"/>
              <a:t>Lobbyists try to have influence in both parties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400" smtClean="0"/>
          </a:p>
          <a:p>
            <a:pPr marL="533400" indent="-533400" eaLnBrk="1" hangingPunct="1">
              <a:buFontTx/>
              <a:buAutoNum type="alphaUcPeriod"/>
            </a:pPr>
            <a:r>
              <a:rPr lang="en-US" sz="2400" smtClean="0"/>
              <a:t>Lobbyists always lie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400" smtClean="0"/>
          </a:p>
          <a:p>
            <a:pPr marL="533400" indent="-533400" eaLnBrk="1" hangingPunct="1">
              <a:buFontTx/>
              <a:buAutoNum type="alphaUcPeriod"/>
            </a:pPr>
            <a:endParaRPr lang="en-US" sz="2400" smtClean="0"/>
          </a:p>
          <a:p>
            <a:pPr marL="533400" indent="-533400" eaLnBrk="1" hangingPunct="1">
              <a:buFontTx/>
              <a:buAutoNum type="alphaUcPeriod"/>
            </a:pPr>
            <a:endParaRPr lang="en-US" sz="2400" smtClean="0"/>
          </a:p>
          <a:p>
            <a:pPr marL="533400" indent="-533400" eaLnBrk="1" hangingPunct="1">
              <a:buFontTx/>
              <a:buAutoNum type="alphaUcPeriod"/>
            </a:pPr>
            <a:endParaRPr lang="en-US" sz="2400" smtClean="0"/>
          </a:p>
        </p:txBody>
      </p:sp>
      <p:pic>
        <p:nvPicPr>
          <p:cNvPr id="103429" name="Picture 5" descr="Both Indebted to Lobbyist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1727200"/>
            <a:ext cx="4495800" cy="3795713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completes this table? </a:t>
            </a:r>
          </a:p>
        </p:txBody>
      </p:sp>
      <p:graphicFrame>
        <p:nvGraphicFramePr>
          <p:cNvPr id="107547" name="Group 27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7543800" cy="2538481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793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Sets standards for Drivers’ Licenses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Conducts Foreign Policy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Establishes public schools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Prints currency and mints coins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Licenses doctors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914400" y="4210050"/>
            <a:ext cx="7543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400"/>
              <a:t> Imposes fines for illegal burning                                                              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sz="2400"/>
              <a:t> Maintains the Armed Services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AutoNum type="alphaUcPeriod" startAt="3"/>
            </a:pPr>
            <a:r>
              <a:rPr lang="en-US" sz="2400"/>
              <a:t> Sets minimum age for work permits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AutoNum type="alphaUcPeriod" startAt="3"/>
            </a:pPr>
            <a:r>
              <a:rPr lang="en-US" sz="2400"/>
              <a:t> Sets standards for zoning laws</a:t>
            </a:r>
          </a:p>
          <a:p>
            <a:pPr eaLnBrk="1" hangingPunct="1">
              <a:spcBef>
                <a:spcPct val="50000"/>
              </a:spcBef>
              <a:buFontTx/>
              <a:buAutoNum type="alphaUcPeriod" startAt="3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source?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943600" y="3136900"/>
            <a:ext cx="1828800" cy="955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Provide defense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30900" y="1943100"/>
            <a:ext cx="1905000" cy="955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Form a  Union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1752600" cy="955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Establish Justice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3000" y="3124200"/>
            <a:ext cx="1828800" cy="101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Ensure Domestic peace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9718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9718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581400" y="2438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5308600" y="241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3086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295900" y="24257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886200" y="2616200"/>
            <a:ext cx="11430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3581400" y="2971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5029200" y="2971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038600" y="25908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/>
              <a:t>?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838200" y="5029200"/>
            <a:ext cx="79248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A. </a:t>
            </a:r>
            <a:r>
              <a:rPr lang="en-US" sz="1800"/>
              <a:t>Preamble to Constitution                      </a:t>
            </a:r>
            <a:r>
              <a:rPr lang="en-US" sz="2000"/>
              <a:t>B. Articles of Confederation         C. </a:t>
            </a:r>
            <a:r>
              <a:rPr lang="en-US" sz="1800"/>
              <a:t>Declaration of Independence</a:t>
            </a:r>
            <a:r>
              <a:rPr lang="en-US" sz="2000"/>
              <a:t>                 D. Va. Declaration of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Which Government Agency would most likely head the investigation?</a:t>
            </a:r>
          </a:p>
        </p:txBody>
      </p:sp>
      <p:pic>
        <p:nvPicPr>
          <p:cNvPr id="19459" name="Picture 8" descr="Single Newspaper DK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387475"/>
            <a:ext cx="5791200" cy="541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4165600" y="3009900"/>
            <a:ext cx="4254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Palatino Linotype" pitchFamily="18" charset="0"/>
              </a:rPr>
              <a:t>Shock Jock Scandal</a:t>
            </a:r>
            <a:r>
              <a:rPr lang="en-US" sz="3600"/>
              <a:t> 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4432300" y="3606800"/>
            <a:ext cx="381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Radio Obscenity Case Reviewed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533400" y="1981200"/>
            <a:ext cx="3048000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>
                <a:latin typeface="Palatino Linotype" pitchFamily="18" charset="0"/>
              </a:rPr>
              <a:t> EPA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Palatino Linotype" pitchFamily="18" charset="0"/>
              </a:rPr>
              <a:t>B. FTC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Palatino Linotype" pitchFamily="18" charset="0"/>
              </a:rPr>
              <a:t>C. FCC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Palatino Linotype" pitchFamily="18" charset="0"/>
              </a:rPr>
              <a:t>D. NAFTA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320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Which Document?</a:t>
            </a:r>
          </a:p>
        </p:txBody>
      </p:sp>
      <p:pic>
        <p:nvPicPr>
          <p:cNvPr id="20483" name="Picture 5" descr="MCSG00099_0000[1]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00200"/>
            <a:ext cx="6019800" cy="4691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4419600" y="2209800"/>
            <a:ext cx="3886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Palatino Linotype" pitchFamily="18" charset="0"/>
              </a:rPr>
              <a:t>“We hold these truths to be self-evident, that all men are created equal, </a:t>
            </a:r>
            <a:r>
              <a:rPr lang="en-US" sz="2000" b="1">
                <a:latin typeface="Palatino Linotype" pitchFamily="18" charset="0"/>
              </a:rPr>
              <a:t>that they are endowed by their Creator with certain unalienable Rights, that among these are Life, Liberty and the pursuit of Happiness</a:t>
            </a:r>
            <a:r>
              <a:rPr lang="en-US" sz="2000">
                <a:latin typeface="Palatino Linotype" pitchFamily="18" charset="0"/>
              </a:rPr>
              <a:t>. That to secure these rights, Governments are instituted among Men, deriving their just powers from the consent of the governed.”</a:t>
            </a:r>
            <a:r>
              <a:rPr lang="en-US" sz="1800">
                <a:latin typeface="Palatino Linotype" pitchFamily="18" charset="0"/>
              </a:rPr>
              <a:t> </a:t>
            </a: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381000" y="1524000"/>
            <a:ext cx="350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lphaUcPeriod"/>
            </a:pPr>
            <a:r>
              <a:rPr lang="en-US" sz="2800"/>
              <a:t>Va. Declaration of Rights</a:t>
            </a:r>
          </a:p>
          <a:p>
            <a:pPr marL="533400" indent="-533400">
              <a:spcBef>
                <a:spcPct val="20000"/>
              </a:spcBef>
            </a:pPr>
            <a:endParaRPr lang="en-US" sz="900"/>
          </a:p>
          <a:p>
            <a:pPr marL="533400" indent="-533400">
              <a:spcBef>
                <a:spcPct val="20000"/>
              </a:spcBef>
            </a:pPr>
            <a:r>
              <a:rPr lang="en-US" sz="2800"/>
              <a:t>B.  Articles of Confederation</a:t>
            </a:r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900"/>
          </a:p>
          <a:p>
            <a:pPr marL="533400" indent="-533400">
              <a:spcBef>
                <a:spcPct val="20000"/>
              </a:spcBef>
            </a:pPr>
            <a:r>
              <a:rPr lang="en-US" sz="2800"/>
              <a:t>C.  Declaration of Independence</a:t>
            </a:r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900"/>
          </a:p>
          <a:p>
            <a:pPr marL="533400" indent="-533400">
              <a:spcBef>
                <a:spcPct val="20000"/>
              </a:spcBef>
            </a:pPr>
            <a:r>
              <a:rPr lang="en-US" sz="2800"/>
              <a:t>D.  Charters of Va. Company of London</a:t>
            </a:r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2800"/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438400" y="5638800"/>
            <a:ext cx="43434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A.        B.        C.         D.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914400" y="381000"/>
            <a:ext cx="6858000" cy="5572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Which letter shows the right connection ?</a:t>
            </a:r>
          </a:p>
        </p:txBody>
      </p:sp>
      <p:pic>
        <p:nvPicPr>
          <p:cNvPr id="3076" name="Picture 11" descr="gaphic organiz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77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5410200" y="15240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Supreme Court</a:t>
            </a: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2057400" y="15240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Judicial Review</a:t>
            </a:r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2057400" y="40386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The U.S. Congress</a:t>
            </a: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5410200" y="4191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Veto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Palatino Linotype" pitchFamily="18" charset="0"/>
              </a:rPr>
              <a:t>What is the 3rd Freedom? </a:t>
            </a:r>
          </a:p>
        </p:txBody>
      </p:sp>
      <p:pic>
        <p:nvPicPr>
          <p:cNvPr id="21507" name="Picture 9" descr="clover leaf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143000"/>
            <a:ext cx="51054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5600700" y="4813300"/>
            <a:ext cx="19812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1</a:t>
            </a:r>
            <a:r>
              <a:rPr lang="en-US" sz="2000" baseline="30000">
                <a:solidFill>
                  <a:schemeClr val="bg1"/>
                </a:solidFill>
              </a:rPr>
              <a:t>st</a:t>
            </a:r>
            <a:r>
              <a:rPr lang="en-US" sz="2000">
                <a:solidFill>
                  <a:schemeClr val="bg1"/>
                </a:solidFill>
              </a:rPr>
              <a:t> Amendment</a:t>
            </a:r>
            <a:r>
              <a:rPr lang="en-US"/>
              <a:t> 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4089400" y="2768600"/>
            <a:ext cx="152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Freedom of Religion</a:t>
            </a:r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4711700" y="1727200"/>
            <a:ext cx="209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Freedom of Speech</a:t>
            </a:r>
            <a:r>
              <a:rPr lang="en-US" sz="1800"/>
              <a:t> 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6858000" y="22860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/>
              <a:t>?</a:t>
            </a:r>
          </a:p>
        </p:txBody>
      </p:sp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381000" y="1492250"/>
            <a:ext cx="2971800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Palatino Linotype" pitchFamily="18" charset="0"/>
              </a:rPr>
              <a:t>A. To Bear Arms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Palatino Linotype" pitchFamily="18" charset="0"/>
              </a:rPr>
              <a:t>B. To Travel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Palatino Linotype" pitchFamily="18" charset="0"/>
              </a:rPr>
              <a:t>C. To Peacefully assembly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Palatino Linotype" pitchFamily="18" charset="0"/>
              </a:rPr>
              <a:t>D. To hire a lawyer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391400" cy="944563"/>
          </a:xfrm>
        </p:spPr>
        <p:txBody>
          <a:bodyPr/>
          <a:lstStyle/>
          <a:p>
            <a:pPr eaLnBrk="1" hangingPunct="1"/>
            <a:r>
              <a:rPr lang="en-US" smtClean="0">
                <a:latin typeface="Palatino Linotype" pitchFamily="18" charset="0"/>
              </a:rPr>
              <a:t>First Amendment Pizza</a:t>
            </a:r>
          </a:p>
        </p:txBody>
      </p:sp>
      <p:pic>
        <p:nvPicPr>
          <p:cNvPr id="22531" name="Picture 5" descr="pizza slice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43000"/>
            <a:ext cx="7010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 rot="-2377075">
            <a:off x="2247900" y="36703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Speech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 rot="3770167">
            <a:off x="3440906" y="3963194"/>
            <a:ext cx="167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Assembly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 rot="1067117">
            <a:off x="1752600" y="2667000"/>
            <a:ext cx="173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Religion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 rot="5196951">
            <a:off x="2972594" y="2475707"/>
            <a:ext cx="173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Press</a:t>
            </a:r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6680200" y="36195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latin typeface="Palatino Linotype" pitchFamily="18" charset="0"/>
              </a:rPr>
              <a:t>?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609600" y="5486400"/>
            <a:ext cx="8001000" cy="8604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  A. Right to Due Process                  B. Right of Petition                  C. No illegal searches                  D.  No Self incrimination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source? </a:t>
            </a:r>
          </a:p>
        </p:txBody>
      </p:sp>
      <p:pic>
        <p:nvPicPr>
          <p:cNvPr id="23555" name="Picture 5" descr="MCSG00099_0000[1]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600200"/>
            <a:ext cx="5562600" cy="433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381000" y="1524000"/>
            <a:ext cx="350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lphaUcPeriod"/>
            </a:pPr>
            <a:r>
              <a:rPr lang="en-US" sz="2800"/>
              <a:t>Amendment 1</a:t>
            </a:r>
          </a:p>
          <a:p>
            <a:pPr marL="533400" indent="-533400">
              <a:spcBef>
                <a:spcPct val="20000"/>
              </a:spcBef>
            </a:pPr>
            <a:endParaRPr lang="en-US" sz="900"/>
          </a:p>
          <a:p>
            <a:pPr marL="533400" indent="-533400">
              <a:spcBef>
                <a:spcPct val="20000"/>
              </a:spcBef>
            </a:pPr>
            <a:endParaRPr lang="en-US" sz="900"/>
          </a:p>
          <a:p>
            <a:pPr marL="533400" indent="-533400">
              <a:spcBef>
                <a:spcPct val="20000"/>
              </a:spcBef>
            </a:pPr>
            <a:endParaRPr lang="en-US" sz="900"/>
          </a:p>
          <a:p>
            <a:pPr marL="533400" indent="-533400">
              <a:spcBef>
                <a:spcPct val="20000"/>
              </a:spcBef>
            </a:pPr>
            <a:r>
              <a:rPr lang="en-US" sz="2800"/>
              <a:t>B. Amendment 2</a:t>
            </a:r>
          </a:p>
          <a:p>
            <a:pPr marL="533400" indent="-533400">
              <a:spcBef>
                <a:spcPct val="20000"/>
              </a:spcBef>
            </a:pPr>
            <a:endParaRPr lang="en-US" sz="900"/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900"/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900"/>
          </a:p>
          <a:p>
            <a:pPr marL="533400" indent="-533400">
              <a:spcBef>
                <a:spcPct val="20000"/>
              </a:spcBef>
            </a:pPr>
            <a:r>
              <a:rPr lang="en-US" sz="2800"/>
              <a:t>C.  Declaration of Independence</a:t>
            </a:r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900"/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900"/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900"/>
          </a:p>
          <a:p>
            <a:pPr marL="533400" indent="-533400">
              <a:spcBef>
                <a:spcPct val="20000"/>
              </a:spcBef>
            </a:pPr>
            <a:r>
              <a:rPr lang="en-US" sz="2800"/>
              <a:t>D. Amendment 14</a:t>
            </a:r>
          </a:p>
          <a:p>
            <a:pPr marL="533400" indent="-533400">
              <a:spcBef>
                <a:spcPct val="20000"/>
              </a:spcBef>
            </a:pPr>
            <a:endParaRPr lang="en-US" sz="2800"/>
          </a:p>
          <a:p>
            <a:pPr marL="533400" indent="-533400">
              <a:spcBef>
                <a:spcPct val="20000"/>
              </a:spcBef>
              <a:buFontTx/>
              <a:buAutoNum type="alphaUcPeriod"/>
            </a:pPr>
            <a:endParaRPr lang="en-US" sz="2800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4699000" y="2362200"/>
            <a:ext cx="38862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latin typeface="Palatino Linotype" pitchFamily="18" charset="0"/>
              </a:rPr>
              <a:t>All persons born or naturalized in the United States, and subject to the jurisdiction thereof, are citizens of the United States and of the state wherein they reside.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5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55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Which Government Agency would most likely head the investigation?</a:t>
            </a:r>
          </a:p>
        </p:txBody>
      </p:sp>
      <p:pic>
        <p:nvPicPr>
          <p:cNvPr id="24579" name="Picture 3" descr="Single Newspaper DK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387475"/>
            <a:ext cx="5791200" cy="541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65600" y="3009900"/>
            <a:ext cx="4254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Palatino Linotype" pitchFamily="18" charset="0"/>
              </a:rPr>
              <a:t>Exxon Mobil Oil Spill</a:t>
            </a:r>
            <a:r>
              <a:rPr lang="en-US" sz="3600"/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60900" y="3632200"/>
            <a:ext cx="3067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Palatino Linotype" pitchFamily="18" charset="0"/>
              </a:rPr>
              <a:t>Did Oil Giant Lie?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533400" y="1981200"/>
            <a:ext cx="30480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600">
                <a:latin typeface="Palatino Linotype" pitchFamily="18" charset="0"/>
              </a:rPr>
              <a:t> EPA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Palatino Linotype" pitchFamily="18" charset="0"/>
              </a:rPr>
              <a:t>B. FTC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Palatino Linotype" pitchFamily="18" charset="0"/>
              </a:rPr>
              <a:t>C. FCC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Palatino Linotype" pitchFamily="18" charset="0"/>
              </a:rPr>
              <a:t>D. NAFTA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360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438400" y="5638800"/>
            <a:ext cx="43434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A.        B.        C.         D.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14400" y="381000"/>
            <a:ext cx="6858000" cy="5572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Which letter shows the right connection ?</a:t>
            </a:r>
          </a:p>
        </p:txBody>
      </p:sp>
      <p:pic>
        <p:nvPicPr>
          <p:cNvPr id="25604" name="Picture 4" descr="gaphic organiz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77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80000" y="15240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Declares laws unconsititional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057400" y="4038600"/>
            <a:ext cx="152400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Overrides Veto</a:t>
            </a:r>
          </a:p>
          <a:p>
            <a:pPr algn="ctr" eaLnBrk="1" hangingPunct="1">
              <a:spcBef>
                <a:spcPct val="50000"/>
              </a:spcBef>
            </a:pPr>
            <a:endParaRPr lang="en-US" sz="4400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410200" y="4191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President 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2133600" y="16129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The U.S. Congress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27158" r="6818" b="21629"/>
          <a:stretch>
            <a:fillRect/>
          </a:stretch>
        </p:blipFill>
        <p:spPr bwMode="auto">
          <a:xfrm>
            <a:off x="1371600" y="990600"/>
            <a:ext cx="6019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601788" y="1862138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Detecting Bias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510213" y="1919288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Identifying propaganda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562600" y="3976688"/>
            <a:ext cx="152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/>
              <a:t>?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85800" y="5470525"/>
            <a:ext cx="7924800" cy="720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A. Checking the copyright                  B. Separating fact from opinion       C. Making sure it’s produced in the U.S.       D. “Googling” the printer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1028700" y="192088"/>
            <a:ext cx="7185025" cy="9842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Best strategies for evaluating campaign speeches, literature, &amp; ads. 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1638300" y="3886200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Evaluating sources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3708400" y="2667000"/>
            <a:ext cx="15240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Strategies for evaluating campaign speeches, literature, &amp; ads.</a:t>
            </a: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4419600" y="12573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1397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“Fundamental Political Principles” Pie</a:t>
            </a:r>
          </a:p>
        </p:txBody>
      </p:sp>
      <p:pic>
        <p:nvPicPr>
          <p:cNvPr id="27651" name="Picture 5" descr="pie chart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371600"/>
            <a:ext cx="60340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457200" y="5486400"/>
            <a:ext cx="8382000" cy="739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A. Judicial review                          B. Congressional Committee System                             C. Representative government                     D. Executive Action  </a:t>
            </a: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 rot="3382408">
            <a:off x="4434682" y="4096544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Palatino Linotype" pitchFamily="18" charset="0"/>
              </a:rPr>
              <a:t>Democracy</a:t>
            </a:r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3048000" y="2743200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latin typeface="Palatino Linotype" pitchFamily="18" charset="0"/>
              </a:rPr>
              <a:t>?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 rot="-1311891">
            <a:off x="2921000" y="3784600"/>
            <a:ext cx="1849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>
                <a:latin typeface="Palatino Linotype" pitchFamily="18" charset="0"/>
              </a:rPr>
              <a:t>Limited Government</a:t>
            </a:r>
          </a:p>
        </p:txBody>
      </p:sp>
      <p:sp>
        <p:nvSpPr>
          <p:cNvPr id="27656" name="Text Box 16"/>
          <p:cNvSpPr txBox="1">
            <a:spLocks noChangeArrowheads="1"/>
          </p:cNvSpPr>
          <p:nvPr/>
        </p:nvSpPr>
        <p:spPr bwMode="auto">
          <a:xfrm rot="-1311891">
            <a:off x="5410200" y="2819400"/>
            <a:ext cx="1849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>
                <a:latin typeface="Palatino Linotype" pitchFamily="18" charset="0"/>
              </a:rPr>
              <a:t>Consent of Governed</a:t>
            </a:r>
          </a:p>
        </p:txBody>
      </p:sp>
      <p:sp>
        <p:nvSpPr>
          <p:cNvPr id="27657" name="Rectangle 17"/>
          <p:cNvSpPr>
            <a:spLocks noChangeArrowheads="1"/>
          </p:cNvSpPr>
          <p:nvPr/>
        </p:nvSpPr>
        <p:spPr bwMode="auto">
          <a:xfrm rot="1188828">
            <a:off x="2549525" y="2824163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4800600" y="21336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>
                <a:latin typeface="Palatino Linotype" pitchFamily="18" charset="0"/>
              </a:rPr>
              <a:t>Rule of Law</a:t>
            </a:r>
          </a:p>
        </p:txBody>
      </p:sp>
      <p:sp>
        <p:nvSpPr>
          <p:cNvPr id="27659" name="Line 19"/>
          <p:cNvSpPr>
            <a:spLocks noChangeShapeType="1"/>
          </p:cNvSpPr>
          <p:nvPr/>
        </p:nvSpPr>
        <p:spPr bwMode="auto">
          <a:xfrm>
            <a:off x="4711700" y="3124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Arc 20"/>
          <p:cNvSpPr>
            <a:spLocks/>
          </p:cNvSpPr>
          <p:nvPr/>
        </p:nvSpPr>
        <p:spPr bwMode="auto">
          <a:xfrm rot="20262171" flipH="1">
            <a:off x="2565400" y="2463800"/>
            <a:ext cx="304800" cy="76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8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caused these headlines ? </a:t>
            </a:r>
          </a:p>
        </p:txBody>
      </p:sp>
      <p:pic>
        <p:nvPicPr>
          <p:cNvPr id="28675" name="Picture 3" descr="paper image darker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371600"/>
            <a:ext cx="6019800" cy="470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-883326">
            <a:off x="3314700" y="23241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/>
              <a:t>Few candidates register for race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-299680">
            <a:off x="4135438" y="3417888"/>
            <a:ext cx="259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/>
              <a:t>Jones out of $      drops out of race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-872849">
            <a:off x="6527800" y="38481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PACs Give record amounts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A. Inflation </a:t>
            </a:r>
            <a:endParaRPr lang="en-US" sz="2400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284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B. Rising campaign costs</a:t>
            </a:r>
            <a:endParaRPr lang="en-US" sz="2400"/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381000" y="36576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C. New lobbying rules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457200" y="49530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D. Complicated election laws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 rot="868709">
            <a:off x="5676900" y="2413000"/>
            <a:ext cx="259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/>
              <a:t>Pro-Abortion Groups      feel the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/>
      <p:bldP spid="208904" grpId="0"/>
      <p:bldP spid="208905" grpId="0"/>
      <p:bldP spid="2089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this probably mean?</a:t>
            </a:r>
          </a:p>
        </p:txBody>
      </p:sp>
      <p:pic>
        <p:nvPicPr>
          <p:cNvPr id="29699" name="Picture 5" descr="TV screen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76400"/>
            <a:ext cx="4953000" cy="4573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6880225" y="39624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The Fed Raises the Prime</a:t>
            </a:r>
            <a:r>
              <a:rPr lang="en-US"/>
              <a:t> </a:t>
            </a:r>
          </a:p>
        </p:txBody>
      </p:sp>
      <p:pic>
        <p:nvPicPr>
          <p:cNvPr id="29701" name="Picture 9" descr="MCj04336300000[1]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9425" y="3429000"/>
            <a:ext cx="1419225" cy="184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5791200" y="5257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Fed Chairman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33400" y="1822450"/>
            <a:ext cx="38862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>
                <a:latin typeface="Palatino Linotype" pitchFamily="18" charset="0"/>
              </a:rPr>
              <a:t>Lower interest rates on loans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B. More money in the economy</a:t>
            </a:r>
            <a:endParaRPr lang="en-US" sz="900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C. Reduced consumer spending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900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D. Rapid inflation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240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312738" y="152400"/>
            <a:ext cx="8229600" cy="793750"/>
          </a:xfrm>
        </p:spPr>
        <p:txBody>
          <a:bodyPr/>
          <a:lstStyle/>
          <a:p>
            <a:pPr algn="l" eaLnBrk="1" hangingPunct="1"/>
            <a:r>
              <a:rPr lang="en-US" sz="3600" smtClean="0"/>
              <a:t>What Type Economy?</a:t>
            </a:r>
          </a:p>
        </p:txBody>
      </p:sp>
      <p:pic>
        <p:nvPicPr>
          <p:cNvPr id="30723" name="Picture 5" descr="clover leaf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838200"/>
            <a:ext cx="4100513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6477000" y="4505325"/>
            <a:ext cx="609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?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4953000" y="25908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Lack of consumer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choice </a:t>
            </a: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430838" y="1336675"/>
            <a:ext cx="167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Government decides production      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6705600" y="1925638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Little private property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685800" y="1371600"/>
            <a:ext cx="2819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/>
              <a:t>Mixed economy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90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90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/>
              <a:t>Free Market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90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90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/>
              <a:t>Command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90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900"/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/>
              <a:t>Super Capitalist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4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4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4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5" grpId="0"/>
      <p:bldP spid="224266" grpId="0"/>
      <p:bldP spid="2242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Which of these headlines is most closely connected to lobbying? </a:t>
            </a:r>
          </a:p>
        </p:txBody>
      </p:sp>
      <p:pic>
        <p:nvPicPr>
          <p:cNvPr id="4099" name="Picture 5" descr="paper image darker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371600"/>
            <a:ext cx="6019800" cy="470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 rot="-883326">
            <a:off x="3446463" y="2290763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NRA spends millions on PR campaign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 rot="-299680">
            <a:off x="4365625" y="3468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President vetoes bill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 rot="-923397">
            <a:off x="6375400" y="3937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Senate rejects judge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 rot="943648">
            <a:off x="5943600" y="2565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FCC bans TV ads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57200" y="1828800"/>
            <a:ext cx="266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A. NRA spends millions on PR campaign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57200" y="31750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B. President vetoes bill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57200" y="42291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C. FCC Bans TV ads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457200" y="53340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D. Senate rejects judge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71693" grpId="0"/>
      <p:bldP spid="71694" grpId="0"/>
      <p:bldP spid="716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Which Branch Has These “Checks”?</a:t>
            </a:r>
          </a:p>
        </p:txBody>
      </p:sp>
      <p:pic>
        <p:nvPicPr>
          <p:cNvPr id="31747" name="Picture 5" descr="scan000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27158" r="6818" b="21629"/>
          <a:stretch>
            <a:fillRect/>
          </a:stretch>
        </p:blipFill>
        <p:spPr>
          <a:xfrm>
            <a:off x="990600" y="1295400"/>
            <a:ext cx="7239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4343400" y="304800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/>
              <a:t>?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457200" y="5638800"/>
            <a:ext cx="8382000" cy="739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  A. Legislative Branch                                 B. Executive Branch                                                                                                   C. Judicial Branch                                    D. Covert Intelligence Branch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1371600" y="1981200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Overrides Vetoes </a:t>
            </a: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5943600" y="182245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Approves Federal judges </a:t>
            </a: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6054725" y="4038600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Impeaches Presidents  </a:t>
            </a: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1503363" y="3806825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Impeaches Federal Judges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Who or what is being portrayed? </a:t>
            </a:r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685800" y="1752600"/>
            <a:ext cx="1600200" cy="2438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/>
              <a:t>?</a:t>
            </a:r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>
            <a:off x="2362200" y="1905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5054600" y="1489075"/>
            <a:ext cx="2590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I have an idea for a business</a:t>
            </a: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>
            <a:off x="2286000" y="2819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5062538" y="2452688"/>
            <a:ext cx="2590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I’ll raise money to start it</a:t>
            </a:r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>
            <a:off x="2362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5029200" y="3505200"/>
            <a:ext cx="2590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I’ll take the risk to make a profit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09600" y="4953000"/>
            <a:ext cx="7696200" cy="8921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000"/>
              <a:t>Chairman of the Federal Reserve           B. A Federal Regulator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C.     An entrepreneur                                    D.  An F.T.C. Official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4" grpId="0" animBg="1"/>
      <p:bldP spid="207885" grpId="0" animBg="1"/>
      <p:bldP spid="207886" grpId="0" animBg="1"/>
      <p:bldP spid="207887" grpId="0" animBg="1"/>
      <p:bldP spid="207888" grpId="0" animBg="1"/>
      <p:bldP spid="207889" grpId="0" animBg="1"/>
      <p:bldP spid="207890" grpId="0" animBg="1"/>
      <p:bldP spid="2078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3517900"/>
            <a:ext cx="3962400" cy="955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C.  Va. Circuit Court of Appeals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216025" y="346075"/>
            <a:ext cx="6096000" cy="7397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/>
              <a:t>What is ?</a:t>
            </a:r>
          </a:p>
        </p:txBody>
      </p:sp>
      <p:sp>
        <p:nvSpPr>
          <p:cNvPr id="5124" name="AutoShape 10"/>
          <p:cNvSpPr>
            <a:spLocks noChangeArrowheads="1"/>
          </p:cNvSpPr>
          <p:nvPr/>
        </p:nvSpPr>
        <p:spPr bwMode="auto">
          <a:xfrm>
            <a:off x="4343400" y="1219200"/>
            <a:ext cx="4114800" cy="449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125" name="Line 11"/>
          <p:cNvSpPr>
            <a:spLocks noChangeShapeType="1"/>
          </p:cNvSpPr>
          <p:nvPr/>
        </p:nvSpPr>
        <p:spPr bwMode="auto">
          <a:xfrm flipV="1">
            <a:off x="4876800" y="4572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12"/>
          <p:cNvSpPr>
            <a:spLocks noChangeShapeType="1"/>
          </p:cNvSpPr>
          <p:nvPr/>
        </p:nvSpPr>
        <p:spPr bwMode="auto">
          <a:xfrm flipV="1">
            <a:off x="5486400" y="3200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5638800" y="2133600"/>
            <a:ext cx="160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Va.   Supreme Court</a:t>
            </a:r>
          </a:p>
        </p:txBody>
      </p:sp>
      <p:sp>
        <p:nvSpPr>
          <p:cNvPr id="5128" name="Line 14"/>
          <p:cNvSpPr>
            <a:spLocks noChangeShapeType="1"/>
          </p:cNvSpPr>
          <p:nvPr/>
        </p:nvSpPr>
        <p:spPr bwMode="auto">
          <a:xfrm>
            <a:off x="6324600" y="457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4724400" y="4724400"/>
            <a:ext cx="160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General District Courts</a:t>
            </a:r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6400800" y="4800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Circuit Courts</a:t>
            </a: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5638800" y="35052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?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04800" y="2654300"/>
            <a:ext cx="39624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B.  U.S. Circuit Court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1828800"/>
            <a:ext cx="39624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A.  U.S. Supreme Court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30200" y="4711700"/>
            <a:ext cx="39624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D.  Attorney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54" grpId="0" animBg="1"/>
      <p:bldP spid="14355" grpId="0" animBg="1"/>
      <p:bldP spid="14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27158" r="6818" b="21629"/>
          <a:stretch>
            <a:fillRect/>
          </a:stretch>
        </p:blipFill>
        <p:spPr bwMode="auto">
          <a:xfrm>
            <a:off x="1219200" y="939800"/>
            <a:ext cx="6248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125913" y="2786063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/>
              <a:t>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21336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Don’t have to testify against yourself</a:t>
            </a:r>
            <a:r>
              <a:rPr lang="en-US" sz="3200"/>
              <a:t> 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24000" y="228600"/>
            <a:ext cx="6019800" cy="7302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/>
              <a:t>Which Amendment?</a:t>
            </a:r>
            <a:r>
              <a:rPr lang="en-US" sz="2400"/>
              <a:t>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85800" y="5876925"/>
            <a:ext cx="79248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A. 1</a:t>
            </a:r>
            <a:r>
              <a:rPr lang="en-US" sz="2800" baseline="30000"/>
              <a:t>st</a:t>
            </a:r>
            <a:r>
              <a:rPr lang="en-US" sz="2800"/>
              <a:t>              B. 5</a:t>
            </a:r>
            <a:r>
              <a:rPr lang="en-US" sz="2800" baseline="30000"/>
              <a:t>th</a:t>
            </a:r>
            <a:r>
              <a:rPr lang="en-US" sz="2800"/>
              <a:t>            C. 8</a:t>
            </a:r>
            <a:r>
              <a:rPr lang="en-US" sz="2800" baseline="30000"/>
              <a:t>th</a:t>
            </a:r>
            <a:r>
              <a:rPr lang="en-US" sz="2800"/>
              <a:t>              D. 10</a:t>
            </a:r>
            <a:r>
              <a:rPr lang="en-US" sz="2800" baseline="30000"/>
              <a:t>th</a:t>
            </a:r>
            <a:r>
              <a:rPr lang="en-US" sz="2800"/>
              <a:t> 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5334000" y="1917700"/>
            <a:ext cx="21336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No double jeopardy</a:t>
            </a:r>
            <a:r>
              <a:rPr lang="en-US" sz="3200"/>
              <a:t> 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5295900" y="3848100"/>
            <a:ext cx="21082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Government can’t unfairly take land</a:t>
            </a:r>
            <a:r>
              <a:rPr lang="en-US" sz="3200"/>
              <a:t> 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1447800" y="40386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Must have due process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8977" r="6552" b="17519"/>
          <a:stretch>
            <a:fillRect/>
          </a:stretch>
        </p:blipFill>
        <p:spPr bwMode="auto">
          <a:xfrm>
            <a:off x="1447800" y="0"/>
            <a:ext cx="5562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9248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A. Declaration of Independence        B. Articles of Confederation         C. Preamble to Constitution               D. Va. Declaration of Rights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905000" y="12954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/>
              <a:t>Establish Justice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419600" y="1219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/>
              <a:t>Provide defense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267200" y="3124200"/>
            <a:ext cx="1981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/>
              <a:t>Ensure domestic peace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438400" y="3200400"/>
            <a:ext cx="137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             </a:t>
            </a:r>
            <a:r>
              <a:rPr lang="en-US" sz="2800"/>
              <a:t>Form a     Union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Which Document?</a:t>
            </a:r>
            <a:r>
              <a:rPr lang="en-US" smtClean="0"/>
              <a:t> 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lphaUcPeriod"/>
            </a:pPr>
            <a:r>
              <a:rPr lang="en-US" sz="2800" smtClean="0"/>
              <a:t>Va. Declaration of Rights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800" smtClean="0"/>
          </a:p>
          <a:p>
            <a:pPr marL="533400" indent="-533400" eaLnBrk="1" hangingPunct="1">
              <a:buFontTx/>
              <a:buAutoNum type="alphaUcPeriod"/>
            </a:pPr>
            <a:r>
              <a:rPr lang="en-US" sz="2800" smtClean="0"/>
              <a:t>Articles of Confederation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800" smtClean="0"/>
          </a:p>
          <a:p>
            <a:pPr marL="533400" indent="-533400" eaLnBrk="1" hangingPunct="1">
              <a:buFontTx/>
              <a:buAutoNum type="alphaUcPeriod"/>
            </a:pPr>
            <a:r>
              <a:rPr lang="en-US" sz="2800" smtClean="0"/>
              <a:t>Declaration of Independence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800" smtClean="0"/>
          </a:p>
          <a:p>
            <a:pPr marL="533400" indent="-533400" eaLnBrk="1" hangingPunct="1">
              <a:buFontTx/>
              <a:buAutoNum type="alphaUcPeriod"/>
            </a:pPr>
            <a:r>
              <a:rPr lang="en-US" sz="2800" smtClean="0"/>
              <a:t>Charters of Va. Company of London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800" smtClean="0"/>
          </a:p>
          <a:p>
            <a:pPr marL="533400" indent="-533400" eaLnBrk="1" hangingPunct="1">
              <a:buFontTx/>
              <a:buAutoNum type="alphaUcPeriod"/>
            </a:pPr>
            <a:endParaRPr lang="en-US" sz="2800" smtClean="0"/>
          </a:p>
        </p:txBody>
      </p:sp>
      <p:pic>
        <p:nvPicPr>
          <p:cNvPr id="8196" name="Picture 5" descr="MCSG00099_0000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1600200"/>
            <a:ext cx="4151312" cy="323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6096000" y="2197100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Honeymoon" pitchFamily="2" charset="0"/>
              </a:rPr>
              <a:t>Rights of Englishmen guaranteed to colonists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What Does “X” Represent? </a:t>
            </a:r>
          </a:p>
        </p:txBody>
      </p:sp>
      <p:pic>
        <p:nvPicPr>
          <p:cNvPr id="9219" name="Picture 5" descr="edu_venn_diagram_blank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24000"/>
            <a:ext cx="5367338" cy="3668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3276600" y="1143000"/>
            <a:ext cx="533400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X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5181600" y="1143000"/>
            <a:ext cx="533400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Y</a:t>
            </a: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2590800" y="1752600"/>
            <a:ext cx="1371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* </a:t>
            </a:r>
            <a:r>
              <a:rPr lang="en-US" sz="1600"/>
              <a:t>Power mostly resides with states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5346700" y="1625600"/>
            <a:ext cx="14478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*</a:t>
            </a:r>
            <a:r>
              <a:rPr lang="en-US" sz="1600"/>
              <a:t> Power mostly resides with national government</a:t>
            </a:r>
            <a:r>
              <a:rPr lang="en-US" sz="1800"/>
              <a:t> 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2209800" y="3048000"/>
            <a:ext cx="1371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*</a:t>
            </a:r>
            <a:r>
              <a:rPr lang="en-US" sz="1600"/>
              <a:t> No power to tax or enforce laws</a:t>
            </a:r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5562600" y="3009900"/>
            <a:ext cx="1371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* </a:t>
            </a:r>
            <a:r>
              <a:rPr lang="en-US" sz="1600"/>
              <a:t> Has power to tax,  enforce laws &amp; regulate interstate trade</a:t>
            </a: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2438400" y="40386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*</a:t>
            </a:r>
            <a:r>
              <a:rPr lang="en-US" sz="1600"/>
              <a:t> No national courts</a:t>
            </a:r>
          </a:p>
        </p:txBody>
      </p:sp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5029200" y="45720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*</a:t>
            </a:r>
            <a:r>
              <a:rPr lang="en-US" sz="1600"/>
              <a:t> Has federal courts </a:t>
            </a:r>
          </a:p>
        </p:txBody>
      </p:sp>
      <p:sp>
        <p:nvSpPr>
          <p:cNvPr id="9228" name="Text Box 20"/>
          <p:cNvSpPr txBox="1">
            <a:spLocks noChangeArrowheads="1"/>
          </p:cNvSpPr>
          <p:nvPr/>
        </p:nvSpPr>
        <p:spPr bwMode="auto">
          <a:xfrm>
            <a:off x="3733800" y="2819400"/>
            <a:ext cx="1600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</a:rPr>
              <a:t>*</a:t>
            </a:r>
            <a:r>
              <a:rPr lang="en-US" sz="1600"/>
              <a:t>A Plan for a National Government</a:t>
            </a:r>
          </a:p>
        </p:txBody>
      </p:sp>
      <p:sp>
        <p:nvSpPr>
          <p:cNvPr id="9229" name="Text Box 21"/>
          <p:cNvSpPr txBox="1">
            <a:spLocks noChangeArrowheads="1"/>
          </p:cNvSpPr>
          <p:nvPr/>
        </p:nvSpPr>
        <p:spPr bwMode="auto">
          <a:xfrm>
            <a:off x="228600" y="5257800"/>
            <a:ext cx="8686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000"/>
              <a:t>Articles of Confederation                  B.  U.S. Constitution</a:t>
            </a:r>
          </a:p>
          <a:p>
            <a:pPr eaLnBrk="1" hangingPunct="1">
              <a:spcBef>
                <a:spcPct val="50000"/>
              </a:spcBef>
              <a:buFontTx/>
              <a:buAutoNum type="alphaUcPeriod" startAt="3"/>
            </a:pPr>
            <a:r>
              <a:rPr lang="en-US" sz="2000"/>
              <a:t>Virginia Declaration of Rights           D. Charters of Va. Company of                      					  London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8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Which economic system ? </a:t>
            </a:r>
          </a:p>
        </p:txBody>
      </p:sp>
      <p:pic>
        <p:nvPicPr>
          <p:cNvPr id="10243" name="Picture 3" descr="paper image darker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371600"/>
            <a:ext cx="6019800" cy="470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-883326">
            <a:off x="3446463" y="2259013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Apple vs. Microsoft Helps Consumers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-299680">
            <a:off x="4211638" y="3468688"/>
            <a:ext cx="259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/>
              <a:t>Pepsi’s Profits Way  Up!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-923397">
            <a:off x="6553200" y="3962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Home Sales Soar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57200" y="18288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A. Command</a:t>
            </a:r>
            <a:r>
              <a:rPr lang="en-US" sz="2400"/>
              <a:t> 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508000" y="30099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B. Mixed</a:t>
            </a:r>
            <a:r>
              <a:rPr lang="en-US" sz="2400"/>
              <a:t> 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57200" y="42291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C. Free Market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57200" y="5334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D. European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 rot="868709">
            <a:off x="5676900" y="2438400"/>
            <a:ext cx="259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/>
              <a:t>Car Dealers Offer Bargains!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  <p:bldP spid="91145" grpId="0"/>
      <p:bldP spid="91146" grpId="0"/>
      <p:bldP spid="91147" grpId="0"/>
    </p:bldLst>
  </p:timing>
</p:sld>
</file>

<file path=ppt/theme/theme1.xml><?xml version="1.0" encoding="utf-8"?>
<a:theme xmlns:a="http://schemas.openxmlformats.org/drawingml/2006/main" name="30 Questions Civics G.O. Remediation New - Cop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 Questions Civics G.O. Remediation New - Copy</Template>
  <TotalTime>4096</TotalTime>
  <Words>1220</Words>
  <Application>Microsoft Office PowerPoint</Application>
  <PresentationFormat>On-screen Show (4:3)</PresentationFormat>
  <Paragraphs>285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Honeymoon</vt:lpstr>
      <vt:lpstr>Palatino Linotype</vt:lpstr>
      <vt:lpstr>30 Questions Civics G.O. Remediation New - Copy</vt:lpstr>
      <vt:lpstr>Civics</vt:lpstr>
      <vt:lpstr>PowerPoint Presentation</vt:lpstr>
      <vt:lpstr>Which of these headlines is most closely connected to lobbying? </vt:lpstr>
      <vt:lpstr>PowerPoint Presentation</vt:lpstr>
      <vt:lpstr>PowerPoint Presentation</vt:lpstr>
      <vt:lpstr>PowerPoint Presentation</vt:lpstr>
      <vt:lpstr>Which Document? </vt:lpstr>
      <vt:lpstr>What Does “X” Represent? </vt:lpstr>
      <vt:lpstr>Which economic system ? </vt:lpstr>
      <vt:lpstr>Which is not a public service? </vt:lpstr>
      <vt:lpstr>PowerPoint Presentation</vt:lpstr>
      <vt:lpstr>What is the Building? </vt:lpstr>
      <vt:lpstr>What is the effect of these actions? </vt:lpstr>
      <vt:lpstr>What is ?</vt:lpstr>
      <vt:lpstr>What does this cartoon suggest? </vt:lpstr>
      <vt:lpstr>What completes this table? </vt:lpstr>
      <vt:lpstr>What is the source?</vt:lpstr>
      <vt:lpstr>Which Government Agency would most likely head the investigation?</vt:lpstr>
      <vt:lpstr>Which Document?</vt:lpstr>
      <vt:lpstr>What is the 3rd Freedom? </vt:lpstr>
      <vt:lpstr>First Amendment Pizza</vt:lpstr>
      <vt:lpstr>What is the source? </vt:lpstr>
      <vt:lpstr>Which Government Agency would most likely head the investigation?</vt:lpstr>
      <vt:lpstr>PowerPoint Presentation</vt:lpstr>
      <vt:lpstr>PowerPoint Presentation</vt:lpstr>
      <vt:lpstr>“Fundamental Political Principles” Pie</vt:lpstr>
      <vt:lpstr>What caused these headlines ? </vt:lpstr>
      <vt:lpstr>What does this probably mean?</vt:lpstr>
      <vt:lpstr>What Type Economy?</vt:lpstr>
      <vt:lpstr>Which Branch Has These “Checks”?</vt:lpstr>
      <vt:lpstr>Who or what is being portrayed? </vt:lpstr>
    </vt:vector>
  </TitlesOfParts>
  <Company>Fauquier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Civics</dc:title>
  <dc:creator>Byvik, Larry</dc:creator>
  <cp:lastModifiedBy>Byvik, Larry</cp:lastModifiedBy>
  <cp:revision>1</cp:revision>
  <dcterms:created xsi:type="dcterms:W3CDTF">2013-05-31T16:04:24Z</dcterms:created>
  <dcterms:modified xsi:type="dcterms:W3CDTF">2013-06-03T12:20:39Z</dcterms:modified>
</cp:coreProperties>
</file>