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9" r:id="rId6"/>
    <p:sldId id="264" r:id="rId7"/>
    <p:sldId id="263" r:id="rId8"/>
    <p:sldId id="259" r:id="rId9"/>
    <p:sldId id="260" r:id="rId10"/>
    <p:sldId id="261" r:id="rId11"/>
    <p:sldId id="267" r:id="rId12"/>
    <p:sldId id="262" r:id="rId13"/>
    <p:sldId id="268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CF4D-7A07-47A0-891B-42EC01165346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ABB1-08ED-4739-92E1-3CD2B3800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CF4D-7A07-47A0-891B-42EC01165346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ABB1-08ED-4739-92E1-3CD2B3800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CF4D-7A07-47A0-891B-42EC01165346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ABB1-08ED-4739-92E1-3CD2B3800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CF4D-7A07-47A0-891B-42EC01165346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ABB1-08ED-4739-92E1-3CD2B3800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CF4D-7A07-47A0-891B-42EC01165346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ABB1-08ED-4739-92E1-3CD2B3800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CF4D-7A07-47A0-891B-42EC01165346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ABB1-08ED-4739-92E1-3CD2B3800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CF4D-7A07-47A0-891B-42EC01165346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ABB1-08ED-4739-92E1-3CD2B3800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CF4D-7A07-47A0-891B-42EC01165346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ABB1-08ED-4739-92E1-3CD2B3800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CF4D-7A07-47A0-891B-42EC01165346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ABB1-08ED-4739-92E1-3CD2B3800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CF4D-7A07-47A0-891B-42EC01165346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ABB1-08ED-4739-92E1-3CD2B3800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CF4D-7A07-47A0-891B-42EC01165346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ABB1-08ED-4739-92E1-3CD2B3800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DCF4D-7A07-47A0-891B-42EC01165346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FABB1-08ED-4739-92E1-3CD2B38008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jpeg"/><Relationship Id="rId2" Type="http://schemas.openxmlformats.org/officeDocument/2006/relationships/hyperlink" Target="http://upload.wikimedia.org/wikipedia/commons/6/69/Japan-location-cia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upload.wikimedia.org/wikipedia/commons/d/d1/EU-United_Kingdom.svg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olandfealty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thumb/b/b7/Japanese_Empire_-_1942.svg/788px-Japanese_Empire_-_1942.svg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jpeg"/><Relationship Id="rId7" Type="http://schemas.openxmlformats.org/officeDocument/2006/relationships/hyperlink" Target="http://en.wikipedia.org/wiki/File:Elizabeth_II_greets_NASA_GSFC_employees,_May_8,_2007_edit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en.wikipedia.org/wiki/File:Sadler,_Battle_of_Waterloo.jpg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en.wikipedia.org/wiki/Pound_sign" TargetMode="External"/><Relationship Id="rId7" Type="http://schemas.openxmlformats.org/officeDocument/2006/relationships/hyperlink" Target="http://en.wikipedia.org/wiki/File:Qantas_a380_vh-oqa_takeoff_heathrow_arp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://en.wikipedia.org/wiki/File:GodfreyKneller-IsaacNewton-168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191000"/>
            <a:ext cx="40386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Mr. </a:t>
            </a:r>
            <a:r>
              <a:rPr lang="en-US" dirty="0" err="1" smtClean="0">
                <a:solidFill>
                  <a:schemeClr val="tx1"/>
                </a:solidFill>
              </a:rPr>
              <a:t>Bringenberg’s</a:t>
            </a:r>
            <a:r>
              <a:rPr lang="en-US" dirty="0" smtClean="0">
                <a:solidFill>
                  <a:schemeClr val="tx1"/>
                </a:solidFill>
              </a:rPr>
              <a:t> Final Projects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WG. </a:t>
            </a:r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1510" name="Picture 6" descr="File:Japan-location-ci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3429000" cy="2773346"/>
          </a:xfrm>
          <a:prstGeom prst="rect">
            <a:avLst/>
          </a:prstGeom>
          <a:noFill/>
        </p:spPr>
      </p:pic>
      <p:pic>
        <p:nvPicPr>
          <p:cNvPr id="21506" name="Picture 2" descr="http://t1.gstatic.com/images?q=tbn:ANd9GcTtxRlwivfRN-4z8uVgdr-SQNSz9ZgWjZt0HNoa9pt1GpcwrNc7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419600"/>
            <a:ext cx="3352800" cy="2231137"/>
          </a:xfrm>
          <a:prstGeom prst="rect">
            <a:avLst/>
          </a:prstGeom>
          <a:noFill/>
        </p:spPr>
      </p:pic>
      <p:pic>
        <p:nvPicPr>
          <p:cNvPr id="21512" name="Picture 8" descr="File:EU-United Kingdom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81000"/>
            <a:ext cx="4346448" cy="3657600"/>
          </a:xfrm>
          <a:prstGeom prst="rect">
            <a:avLst/>
          </a:prstGeom>
          <a:noFill/>
        </p:spPr>
      </p:pic>
      <p:pic>
        <p:nvPicPr>
          <p:cNvPr id="21508" name="Picture 4" descr="http://t1.gstatic.com/images?q=tbn:ANd9GcT2CxIxecmlW2DVU7df4Uow4-NQ6TH_qoHQPArc158qbLCkr8e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52400"/>
            <a:ext cx="2476500" cy="18478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5638800" cy="1470025"/>
          </a:xfrm>
        </p:spPr>
        <p:txBody>
          <a:bodyPr/>
          <a:lstStyle/>
          <a:p>
            <a:r>
              <a:rPr lang="en-US" dirty="0" smtClean="0"/>
              <a:t>Japan vs.</a:t>
            </a:r>
            <a:br>
              <a:rPr lang="en-US" dirty="0" smtClean="0"/>
            </a:br>
            <a:r>
              <a:rPr lang="en-US" dirty="0" smtClean="0"/>
              <a:t> United Kingdom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638800" cy="1143000"/>
          </a:xfrm>
        </p:spPr>
        <p:txBody>
          <a:bodyPr/>
          <a:lstStyle/>
          <a:p>
            <a:r>
              <a:rPr lang="en-US" dirty="0" smtClean="0"/>
              <a:t>Fun Facts: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 250 high-speed trains connect major cities </a:t>
            </a:r>
          </a:p>
          <a:p>
            <a:pPr lvl="1"/>
            <a:r>
              <a:rPr lang="en-US" dirty="0" smtClean="0"/>
              <a:t> Japanese trains are known for their punctuality</a:t>
            </a:r>
          </a:p>
          <a:p>
            <a:r>
              <a:rPr lang="en-US" dirty="0" smtClean="0"/>
              <a:t>173 airports in Japan</a:t>
            </a:r>
          </a:p>
          <a:p>
            <a:pPr lvl="1"/>
            <a:r>
              <a:rPr lang="en-US" dirty="0" smtClean="0"/>
              <a:t>largest domestic airport, </a:t>
            </a:r>
            <a:r>
              <a:rPr lang="en-US" dirty="0" err="1" smtClean="0"/>
              <a:t>Haneda</a:t>
            </a:r>
            <a:r>
              <a:rPr lang="en-US" dirty="0" smtClean="0"/>
              <a:t> Airport, is 2</a:t>
            </a:r>
            <a:r>
              <a:rPr lang="en-US" baseline="30000" dirty="0" smtClean="0"/>
              <a:t>nd</a:t>
            </a:r>
            <a:r>
              <a:rPr lang="en-US" dirty="0" smtClean="0"/>
              <a:t> busiest in Asia</a:t>
            </a:r>
          </a:p>
          <a:p>
            <a:r>
              <a:rPr lang="en-US" dirty="0" smtClean="0"/>
              <a:t>84–96 percent of Japanese follow  Buddhism or Shinto</a:t>
            </a:r>
          </a:p>
          <a:p>
            <a:r>
              <a:rPr lang="en-US" dirty="0" smtClean="0"/>
              <a:t>Writing uses Kanji (Chinese characters) and two sets of kana (</a:t>
            </a:r>
            <a:r>
              <a:rPr lang="en-US" dirty="0" err="1" smtClean="0"/>
              <a:t>syllabaries</a:t>
            </a:r>
            <a:r>
              <a:rPr lang="en-US" dirty="0" smtClean="0"/>
              <a:t> based on simplified Chinese characters</a:t>
            </a:r>
          </a:p>
          <a:p>
            <a:r>
              <a:rPr lang="en-US" dirty="0" smtClean="0"/>
              <a:t>Education - 15 year olds are ranked 6</a:t>
            </a:r>
            <a:r>
              <a:rPr lang="en-US" baseline="30000" dirty="0" smtClean="0"/>
              <a:t>th</a:t>
            </a:r>
            <a:r>
              <a:rPr lang="en-US" dirty="0" smtClean="0"/>
              <a:t> best in the world in overall knowledge and skills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897563"/>
          </a:xfrm>
        </p:spPr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ealth care is provided by national and local governments</a:t>
            </a:r>
          </a:p>
          <a:p>
            <a:r>
              <a:rPr lang="en-US" dirty="0"/>
              <a:t>C</a:t>
            </a:r>
            <a:r>
              <a:rPr lang="en-US" dirty="0" smtClean="0"/>
              <a:t>ulture combines influences from Asia, Europe and North America</a:t>
            </a:r>
          </a:p>
          <a:p>
            <a:r>
              <a:rPr lang="en-US" dirty="0" smtClean="0"/>
              <a:t>Sumo is considered Japan's national sport</a:t>
            </a:r>
          </a:p>
          <a:p>
            <a:r>
              <a:rPr lang="en-US" dirty="0" smtClean="0"/>
              <a:t>Martial arts include judo, karate, and kendo</a:t>
            </a:r>
          </a:p>
          <a:p>
            <a:pPr lvl="1"/>
            <a:r>
              <a:rPr lang="en-US" dirty="0" smtClean="0"/>
              <a:t>Western sports were introduced in Japan after 1868</a:t>
            </a:r>
          </a:p>
          <a:p>
            <a:r>
              <a:rPr lang="en-US" dirty="0" smtClean="0"/>
              <a:t>Japan hosted the Summer Olympics in Tokyo in 1964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Facts: </a:t>
            </a:r>
            <a:r>
              <a:rPr lang="en-US" dirty="0" smtClean="0"/>
              <a:t>United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Royal Greenwich Observatory in London is defining point of the Prime Meridian (0)</a:t>
            </a:r>
          </a:p>
          <a:p>
            <a:r>
              <a:rPr lang="en-US" dirty="0" smtClean="0"/>
              <a:t>The coastline of Great Britain is 11,073 mi long</a:t>
            </a:r>
          </a:p>
          <a:p>
            <a:r>
              <a:rPr lang="en-US" dirty="0" smtClean="0"/>
              <a:t>U.K. is connected to continental Europe by the Channel Tunnel</a:t>
            </a:r>
          </a:p>
          <a:p>
            <a:pPr lvl="1"/>
            <a:r>
              <a:rPr lang="en-US" dirty="0" smtClean="0"/>
              <a:t>At 31 mi (24 mi underwater) is the longest underwater tunnel in the world.</a:t>
            </a:r>
          </a:p>
          <a:p>
            <a:r>
              <a:rPr lang="en-US" dirty="0" smtClean="0"/>
              <a:t>London is the most visited city in the world with 15.6 million visitors (2nd-placed Bangkok (10.4) and 3rd-placed Paris (9.7)</a:t>
            </a:r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400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U. K. has sovereignty over seventeen territories which do not form part of the U.K. itself</a:t>
            </a:r>
            <a:endParaRPr lang="en-US" dirty="0"/>
          </a:p>
          <a:p>
            <a:pPr lvl="1"/>
            <a:r>
              <a:rPr lang="en-US" sz="2200" dirty="0" smtClean="0"/>
              <a:t>14 British Overseas Territories: Anguilla, Bermuda, British Antarctic Treaty, British Ocean Territory, British Virgin Islands, Cayman Islands, Falkland Islands, Gibraltar, Montserrat, Saint Helena, Ascension and Tristan </a:t>
            </a:r>
            <a:r>
              <a:rPr lang="en-US" sz="2200" dirty="0" err="1" smtClean="0"/>
              <a:t>da</a:t>
            </a:r>
            <a:r>
              <a:rPr lang="en-US" sz="2200" dirty="0" smtClean="0"/>
              <a:t> Cunha, the Turks and </a:t>
            </a:r>
            <a:r>
              <a:rPr lang="en-US" sz="2200" dirty="0" err="1" smtClean="0"/>
              <a:t>Caico</a:t>
            </a:r>
            <a:r>
              <a:rPr lang="en-US" sz="2200" dirty="0" smtClean="0"/>
              <a:t> Islands, Pitcairn Islands, South Georgia and the south Sandwich Islands, and the Sovereign Base Areas on Cyprus</a:t>
            </a:r>
          </a:p>
          <a:p>
            <a:pPr lvl="1"/>
            <a:r>
              <a:rPr lang="en-US" sz="2200" dirty="0" smtClean="0"/>
              <a:t>Three Crown Dependencies</a:t>
            </a:r>
          </a:p>
          <a:p>
            <a:r>
              <a:rPr lang="en-US" dirty="0" smtClean="0"/>
              <a:t>British claims in Antarctica are not universally recognized</a:t>
            </a:r>
          </a:p>
          <a:p>
            <a:r>
              <a:rPr lang="en-US" dirty="0" smtClean="0"/>
              <a:t>Overseas territories encompass an approximate land area of 667,018 square miles</a:t>
            </a:r>
            <a:endParaRPr lang="en-US" baseline="30000" dirty="0" smtClean="0"/>
          </a:p>
          <a:p>
            <a:r>
              <a:rPr lang="en-US" dirty="0" smtClean="0"/>
              <a:t>Remnants of the British Empire</a:t>
            </a:r>
          </a:p>
          <a:p>
            <a:pPr lvl="1"/>
            <a:r>
              <a:rPr lang="en-US" sz="2200" dirty="0" smtClean="0"/>
              <a:t>several have specifically voted to remain British territories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t3.gstatic.com/images?q=tbn:ANd9GcQmH4T7fgeCJEXY64pOn2gvpyQwUwzPO-vbUFI-TOh8e_KJHj5dqQ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029200"/>
            <a:ext cx="3312783" cy="16668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Feudalism:</a:t>
            </a:r>
            <a:br>
              <a:rPr lang="en-US" dirty="0" smtClean="0"/>
            </a:br>
            <a:r>
              <a:rPr lang="en-US" dirty="0" smtClean="0"/>
              <a:t>a worldwide phenomenon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524000"/>
            <a:ext cx="6400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System for ordering society around relationships derived from the holding of land in exchange for service or labor.</a:t>
            </a:r>
          </a:p>
          <a:p>
            <a:r>
              <a:rPr lang="en-US" dirty="0" smtClean="0"/>
              <a:t>Legal and military customs</a:t>
            </a:r>
          </a:p>
          <a:p>
            <a:r>
              <a:rPr lang="en-US" dirty="0" smtClean="0"/>
              <a:t>Flourished between the ninth and fifteenth centuries</a:t>
            </a:r>
          </a:p>
          <a:p>
            <a:endParaRPr lang="en-US" dirty="0"/>
          </a:p>
        </p:txBody>
      </p:sp>
      <p:pic>
        <p:nvPicPr>
          <p:cNvPr id="11266" name="Picture 2" descr="http://upload.wikimedia.org/wikipedia/commons/thumb/2/27/Rolandfealty.jpg/220px-Rolandfealt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648200"/>
            <a:ext cx="2362200" cy="2019301"/>
          </a:xfrm>
          <a:prstGeom prst="rect">
            <a:avLst/>
          </a:prstGeom>
          <a:noFill/>
        </p:spPr>
      </p:pic>
      <p:pic>
        <p:nvPicPr>
          <p:cNvPr id="11268" name="Picture 4" descr="http://almostchosenpeople.files.wordpress.com/2010/10/king-john-signing-the-magna-carta-reluctant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914400"/>
            <a:ext cx="2438400" cy="3945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t0.gstatic.com/images?q=tbn:ANd9GcT3Xt2eyTBVT7ugOBbbAJh16NpHDAW92l2wdgukwtN28xMxyH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724400"/>
            <a:ext cx="2209800" cy="191452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Same system;</a:t>
            </a:r>
            <a:br>
              <a:rPr lang="en-US" dirty="0" smtClean="0"/>
            </a:br>
            <a:r>
              <a:rPr lang="en-US" dirty="0" smtClean="0"/>
              <a:t> halfway around the world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Japan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Emperor</a:t>
            </a:r>
          </a:p>
          <a:p>
            <a:r>
              <a:rPr lang="en-US" dirty="0" smtClean="0"/>
              <a:t>Shogun</a:t>
            </a:r>
          </a:p>
          <a:p>
            <a:r>
              <a:rPr lang="en-US" dirty="0" smtClean="0"/>
              <a:t>Samurai</a:t>
            </a:r>
          </a:p>
          <a:p>
            <a:pPr lvl="1"/>
            <a:r>
              <a:rPr lang="en-US" dirty="0" smtClean="0"/>
              <a:t>Bushido </a:t>
            </a:r>
          </a:p>
          <a:p>
            <a:r>
              <a:rPr lang="en-US" dirty="0" smtClean="0"/>
              <a:t>Farmers/Craftsmen</a:t>
            </a:r>
          </a:p>
          <a:p>
            <a:r>
              <a:rPr lang="en-US" dirty="0" smtClean="0"/>
              <a:t>Merchants/Slaves</a:t>
            </a:r>
          </a:p>
          <a:p>
            <a:r>
              <a:rPr lang="en-US" dirty="0"/>
              <a:t>G</a:t>
            </a:r>
            <a:r>
              <a:rPr lang="en-US" dirty="0" smtClean="0"/>
              <a:t>aijin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Europe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King</a:t>
            </a:r>
          </a:p>
          <a:p>
            <a:r>
              <a:rPr lang="en-US" dirty="0" smtClean="0"/>
              <a:t>Lords</a:t>
            </a:r>
          </a:p>
          <a:p>
            <a:r>
              <a:rPr lang="en-US" dirty="0" smtClean="0"/>
              <a:t>Knights</a:t>
            </a:r>
          </a:p>
          <a:p>
            <a:pPr lvl="1"/>
            <a:r>
              <a:rPr lang="en-US" dirty="0" smtClean="0"/>
              <a:t>Chivalry</a:t>
            </a:r>
          </a:p>
          <a:p>
            <a:r>
              <a:rPr lang="en-US" dirty="0" smtClean="0"/>
              <a:t>Merchants</a:t>
            </a:r>
          </a:p>
          <a:p>
            <a:r>
              <a:rPr lang="en-US" dirty="0" smtClean="0"/>
              <a:t>Farmers/Peasants/Peons</a:t>
            </a:r>
          </a:p>
          <a:p>
            <a:r>
              <a:rPr lang="en-US" dirty="0" smtClean="0"/>
              <a:t>Slaves </a:t>
            </a:r>
          </a:p>
          <a:p>
            <a:endParaRPr lang="en-US" dirty="0"/>
          </a:p>
        </p:txBody>
      </p:sp>
      <p:pic>
        <p:nvPicPr>
          <p:cNvPr id="10242" name="Picture 2" descr="http://t3.gstatic.com/images?q=tbn:ANd9GcR_zjmCwa7QdSTzX7bqZQhMSwLUsjBs_f4-Eqs19IEk5mkpCdJ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447800"/>
            <a:ext cx="1857375" cy="2466975"/>
          </a:xfrm>
          <a:prstGeom prst="rect">
            <a:avLst/>
          </a:prstGeom>
          <a:noFill/>
        </p:spPr>
      </p:pic>
      <p:pic>
        <p:nvPicPr>
          <p:cNvPr id="10246" name="Picture 6" descr="http://t1.gstatic.com/images?q=tbn:ANd9GcSC0v7i2aPzkj2RMZNX2tgLYNVufxPFhlgHoDUhuseCJPGIcgj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1522740" cy="1600200"/>
          </a:xfrm>
          <a:prstGeom prst="rect">
            <a:avLst/>
          </a:prstGeom>
          <a:noFill/>
        </p:spPr>
      </p:pic>
      <p:pic>
        <p:nvPicPr>
          <p:cNvPr id="10248" name="Picture 8" descr="http://www.ancientsculpturegallery.com/images/P025_Knigh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876800"/>
            <a:ext cx="2362201" cy="1771651"/>
          </a:xfrm>
          <a:prstGeom prst="rect">
            <a:avLst/>
          </a:prstGeom>
          <a:noFill/>
        </p:spPr>
      </p:pic>
      <p:pic>
        <p:nvPicPr>
          <p:cNvPr id="10250" name="Picture 10" descr="http://www.englishmonarchs.co.uk/images/various2/conwy_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371600"/>
            <a:ext cx="2709531" cy="2080533"/>
          </a:xfrm>
          <a:prstGeom prst="rect">
            <a:avLst/>
          </a:prstGeom>
          <a:noFill/>
        </p:spPr>
      </p:pic>
      <p:pic>
        <p:nvPicPr>
          <p:cNvPr id="10254" name="Picture 14" descr="http://medievalcastles.stormthecastle.com/images/Japanese-Castle/matsumoto-castle-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5181600"/>
            <a:ext cx="2286000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Physical Geography: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914400"/>
            <a:ext cx="42672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Over 6, 800 Islands</a:t>
            </a:r>
          </a:p>
          <a:p>
            <a:r>
              <a:rPr lang="en-US" dirty="0" smtClean="0"/>
              <a:t>Located on the Ring of Fire</a:t>
            </a:r>
          </a:p>
          <a:p>
            <a:pPr lvl="1"/>
            <a:r>
              <a:rPr lang="en-US" dirty="0" smtClean="0"/>
              <a:t>108 active volcanoes</a:t>
            </a:r>
          </a:p>
          <a:p>
            <a:r>
              <a:rPr lang="en-US" dirty="0" smtClean="0"/>
              <a:t>73% is mountainous and forested =/= arable</a:t>
            </a:r>
          </a:p>
          <a:p>
            <a:r>
              <a:rPr lang="en-US" dirty="0" smtClean="0"/>
              <a:t>Temperate climate</a:t>
            </a:r>
          </a:p>
          <a:p>
            <a:pPr lvl="1"/>
            <a:r>
              <a:rPr lang="en-US" dirty="0" err="1" smtClean="0"/>
              <a:t>Avg</a:t>
            </a:r>
            <a:r>
              <a:rPr lang="en-US" dirty="0" smtClean="0"/>
              <a:t> winter temp is 41</a:t>
            </a:r>
          </a:p>
          <a:p>
            <a:pPr lvl="1"/>
            <a:r>
              <a:rPr lang="en-US" dirty="0" err="1" smtClean="0"/>
              <a:t>Avg</a:t>
            </a:r>
            <a:r>
              <a:rPr lang="en-US" dirty="0" smtClean="0"/>
              <a:t> summer temp is 77</a:t>
            </a:r>
          </a:p>
          <a:p>
            <a:pPr lvl="1"/>
            <a:r>
              <a:rPr lang="en-US" dirty="0" smtClean="0"/>
              <a:t>Rainy seasons</a:t>
            </a:r>
            <a:endParaRPr lang="en-US" dirty="0"/>
          </a:p>
        </p:txBody>
      </p:sp>
      <p:pic>
        <p:nvPicPr>
          <p:cNvPr id="19458" name="Picture 2" descr="http://everyjoe.com/files/2008/02/japan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42805"/>
            <a:ext cx="4038600" cy="46531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3200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145,925 sq mi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172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United States = 3,794,101 sq mi</a:t>
            </a:r>
          </a:p>
          <a:p>
            <a:r>
              <a:rPr lang="en-US" dirty="0" smtClean="0"/>
              <a:t>Virginia = 42,774.2 sq mi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Japanese Empire</a:t>
            </a:r>
            <a:endParaRPr lang="en-US" dirty="0"/>
          </a:p>
        </p:txBody>
      </p:sp>
      <p:pic>
        <p:nvPicPr>
          <p:cNvPr id="27650" name="Picture 2" descr="Click the image to open in full size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6553200" cy="4989746"/>
          </a:xfrm>
          <a:prstGeom prst="rect">
            <a:avLst/>
          </a:prstGeom>
          <a:noFill/>
        </p:spPr>
      </p:pic>
      <p:pic>
        <p:nvPicPr>
          <p:cNvPr id="27652" name="Picture 4" descr="http://ocw.mit.edu/ans7870/21f/21f.027/throwing_off_asia_01/image/2000_435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4858477" cy="2447925"/>
          </a:xfrm>
          <a:prstGeom prst="rect">
            <a:avLst/>
          </a:prstGeom>
          <a:noFill/>
        </p:spPr>
      </p:pic>
      <p:pic>
        <p:nvPicPr>
          <p:cNvPr id="27654" name="Picture 6" descr="Admiral Isoroky Yamamoto Imperial Japanese Nav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810000"/>
            <a:ext cx="1767394" cy="2571751"/>
          </a:xfrm>
          <a:prstGeom prst="rect">
            <a:avLst/>
          </a:prstGeom>
          <a:noFill/>
        </p:spPr>
      </p:pic>
      <p:pic>
        <p:nvPicPr>
          <p:cNvPr id="7" name="Picture 2" descr="http://t2.gstatic.com/images?q=tbn:ANd9GcSB-VGc3Zk-mPif3izkI37SDt-vMpLxbkmItLY5AVzs0ALNoUR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886200"/>
            <a:ext cx="2514600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Geography: United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990600"/>
            <a:ext cx="41910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Consists of Great Britain,  N.E. one-sixth of Ireland &amp; smaller surrounding islands.</a:t>
            </a:r>
          </a:p>
          <a:p>
            <a:r>
              <a:rPr lang="en-US" dirty="0" smtClean="0"/>
              <a:t>Between the N. Atlantic Ocean and the North Sea</a:t>
            </a:r>
          </a:p>
          <a:p>
            <a:r>
              <a:rPr lang="en-US" dirty="0" smtClean="0"/>
              <a:t>Coast 22 miles off the coast of northern France</a:t>
            </a:r>
          </a:p>
          <a:p>
            <a:pPr lvl="1"/>
            <a:r>
              <a:rPr lang="en-US" dirty="0" smtClean="0"/>
              <a:t>English Channel</a:t>
            </a:r>
          </a:p>
          <a:p>
            <a:r>
              <a:rPr lang="en-US" dirty="0" smtClean="0"/>
              <a:t>10% of the UK is forested</a:t>
            </a:r>
          </a:p>
          <a:p>
            <a:r>
              <a:rPr lang="en-US" dirty="0" smtClean="0"/>
              <a:t>46% used for pastures</a:t>
            </a:r>
          </a:p>
          <a:p>
            <a:r>
              <a:rPr lang="en-US" dirty="0" smtClean="0"/>
              <a:t>25% used for agriculture</a:t>
            </a:r>
          </a:p>
          <a:p>
            <a:r>
              <a:rPr lang="en-US" dirty="0" smtClean="0"/>
              <a:t>Temperate Climate</a:t>
            </a:r>
          </a:p>
          <a:p>
            <a:pPr lvl="1"/>
            <a:r>
              <a:rPr lang="en-US" dirty="0" smtClean="0"/>
              <a:t>Plenty of Rain</a:t>
            </a:r>
          </a:p>
          <a:p>
            <a:pPr lvl="1"/>
            <a:r>
              <a:rPr lang="en-US" dirty="0" smtClean="0"/>
              <a:t>Temperature varies with the seasons seldom dropping below 14.0</a:t>
            </a:r>
            <a:r>
              <a:rPr lang="en-US" dirty="0" smtClean="0"/>
              <a:t>° </a:t>
            </a:r>
            <a:r>
              <a:rPr lang="en-US" dirty="0" smtClean="0"/>
              <a:t>or rising above 95 °F </a:t>
            </a:r>
          </a:p>
          <a:p>
            <a:endParaRPr lang="en-US" dirty="0" smtClean="0"/>
          </a:p>
        </p:txBody>
      </p:sp>
      <p:pic>
        <p:nvPicPr>
          <p:cNvPr id="18434" name="Picture 2" descr="http://www.ewest.org.uk/images/photos/united_kingdom_ma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4562060" cy="5181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867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94,060 sq mi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6096000" cy="1143000"/>
          </a:xfrm>
        </p:spPr>
        <p:txBody>
          <a:bodyPr/>
          <a:lstStyle/>
          <a:p>
            <a:r>
              <a:rPr lang="en-US" dirty="0" smtClean="0"/>
              <a:t>The British Empire</a:t>
            </a:r>
            <a:endParaRPr lang="en-US" dirty="0"/>
          </a:p>
        </p:txBody>
      </p:sp>
      <p:pic>
        <p:nvPicPr>
          <p:cNvPr id="26626" name="Picture 2" descr="http://www.learning-connections.co.uk/curric/cur_pri/victorians/handson/images/emp_a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6481221" cy="4791075"/>
          </a:xfrm>
          <a:prstGeom prst="rect">
            <a:avLst/>
          </a:prstGeom>
          <a:noFill/>
        </p:spPr>
      </p:pic>
      <p:pic>
        <p:nvPicPr>
          <p:cNvPr id="5" name="Picture 2" descr="http://t1.gstatic.com/images?q=tbn:ANd9GcT2CxIxecmlW2DVU7df4Uow4-NQ6TH_qoHQPArc158qbLCkr8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38600"/>
            <a:ext cx="2743200" cy="2228851"/>
          </a:xfrm>
          <a:prstGeom prst="rect">
            <a:avLst/>
          </a:prstGeom>
          <a:noFill/>
        </p:spPr>
      </p:pic>
      <p:pic>
        <p:nvPicPr>
          <p:cNvPr id="26628" name="Picture 4" descr="http://stokereport.com/files/british-empi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8600"/>
            <a:ext cx="3124200" cy="2247900"/>
          </a:xfrm>
          <a:prstGeom prst="rect">
            <a:avLst/>
          </a:prstGeom>
          <a:noFill/>
        </p:spPr>
      </p:pic>
      <p:pic>
        <p:nvPicPr>
          <p:cNvPr id="26630" name="Picture 6" descr="http://www.socialistrevolution.org/wp-content/uploads/2011/04/empi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209800"/>
            <a:ext cx="2167980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Population: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143000"/>
            <a:ext cx="4876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127 million people</a:t>
            </a:r>
          </a:p>
          <a:p>
            <a:pPr lvl="1"/>
            <a:r>
              <a:rPr lang="en-US" dirty="0" smtClean="0"/>
              <a:t>312 million in U.S.</a:t>
            </a:r>
          </a:p>
          <a:p>
            <a:r>
              <a:rPr lang="en-US" dirty="0" smtClean="0"/>
              <a:t>Population Density: 873.1/sq mi</a:t>
            </a:r>
          </a:p>
          <a:p>
            <a:pPr lvl="1"/>
            <a:r>
              <a:rPr lang="en-US" dirty="0" smtClean="0"/>
              <a:t>202.6/sq mi in VA</a:t>
            </a:r>
          </a:p>
          <a:p>
            <a:r>
              <a:rPr lang="en-US" dirty="0" smtClean="0"/>
              <a:t>Tokyo is the largest metropolitan area in the world (+30 million)</a:t>
            </a:r>
          </a:p>
          <a:p>
            <a:r>
              <a:rPr lang="en-US" dirty="0" smtClean="0"/>
              <a:t>Ultra modern cities</a:t>
            </a:r>
          </a:p>
          <a:p>
            <a:pPr lvl="1"/>
            <a:r>
              <a:rPr lang="en-US" dirty="0" smtClean="0"/>
              <a:t>Large amount of people near coasts</a:t>
            </a:r>
          </a:p>
          <a:p>
            <a:endParaRPr lang="en-US" dirty="0"/>
          </a:p>
        </p:txBody>
      </p:sp>
      <p:pic>
        <p:nvPicPr>
          <p:cNvPr id="12294" name="Picture 6" descr="http://japandemography.weebly.com/uploads/5/9/5/6/5956098/6320217.png?4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114800" cy="4648200"/>
          </a:xfrm>
          <a:prstGeom prst="rect">
            <a:avLst/>
          </a:prstGeom>
          <a:noFill/>
        </p:spPr>
      </p:pic>
      <p:pic>
        <p:nvPicPr>
          <p:cNvPr id="12290" name="Picture 2" descr="http://t2.gstatic.com/images?q=tbn:ANd9GcSB-VGc3Zk-mPif3izkI37SDt-vMpLxbkmItLY5AVzs0ALNoU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22860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Population: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United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371600"/>
            <a:ext cx="4648200" cy="4525963"/>
          </a:xfrm>
        </p:spPr>
        <p:txBody>
          <a:bodyPr/>
          <a:lstStyle/>
          <a:p>
            <a:r>
              <a:rPr lang="en-US" dirty="0" smtClean="0"/>
              <a:t>62 million</a:t>
            </a:r>
          </a:p>
          <a:p>
            <a:r>
              <a:rPr lang="en-US" dirty="0" smtClean="0"/>
              <a:t>Population density: 659.9/ sq mile</a:t>
            </a:r>
          </a:p>
          <a:p>
            <a:r>
              <a:rPr lang="en-US" dirty="0" smtClean="0"/>
              <a:t>Territories have an additional 260k people</a:t>
            </a:r>
          </a:p>
          <a:p>
            <a:endParaRPr lang="en-US" dirty="0"/>
          </a:p>
        </p:txBody>
      </p:sp>
      <p:pic>
        <p:nvPicPr>
          <p:cNvPr id="13314" name="Picture 2" descr="http://t1.gstatic.com/images?q=tbn:ANd9GcT2CxIxecmlW2DVU7df4Uow4-NQ6TH_qoHQPArc158qbLCkr8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2476500" cy="1847851"/>
          </a:xfrm>
          <a:prstGeom prst="rect">
            <a:avLst/>
          </a:prstGeom>
          <a:noFill/>
        </p:spPr>
      </p:pic>
      <p:pic>
        <p:nvPicPr>
          <p:cNvPr id="13316" name="Picture 4" descr="http://www.bestcountryreports.com/media/D_Images/UK_P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057400"/>
            <a:ext cx="3717290" cy="4457700"/>
          </a:xfrm>
          <a:prstGeom prst="rect">
            <a:avLst/>
          </a:prstGeom>
          <a:noFill/>
        </p:spPr>
      </p:pic>
      <p:pic>
        <p:nvPicPr>
          <p:cNvPr id="13318" name="Picture 6" descr="Painting of a bloody battle. Horses and infantry fight or lie on grass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152400"/>
            <a:ext cx="2552700" cy="1259726"/>
          </a:xfrm>
          <a:prstGeom prst="rect">
            <a:avLst/>
          </a:prstGeom>
          <a:noFill/>
        </p:spPr>
      </p:pic>
      <p:pic>
        <p:nvPicPr>
          <p:cNvPr id="13320" name="Picture 8" descr="Elderly lady with grey hair is smiling in outdoor setting.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4419600"/>
            <a:ext cx="1619250" cy="2238376"/>
          </a:xfrm>
          <a:prstGeom prst="rect">
            <a:avLst/>
          </a:prstGeom>
          <a:noFill/>
        </p:spPr>
      </p:pic>
      <p:pic>
        <p:nvPicPr>
          <p:cNvPr id="13322" name="Picture 10" descr="http://www.freefoto.com/images/31/02/31_02_1---Buckingham-Palace--London--United-Kingdom_web.jpg?&amp;k=Buckingham+Palace%2C+London%2C+United+Kingdo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4191000"/>
            <a:ext cx="3276600" cy="248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334000" cy="1143000"/>
          </a:xfrm>
        </p:spPr>
        <p:txBody>
          <a:bodyPr/>
          <a:lstStyle/>
          <a:p>
            <a:r>
              <a:rPr lang="en-US" dirty="0" smtClean="0"/>
              <a:t>Economy: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838200"/>
            <a:ext cx="6858000" cy="6019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Isolated until 1868- focused on infrastructure </a:t>
            </a:r>
          </a:p>
          <a:p>
            <a:r>
              <a:rPr lang="en-US" dirty="0" smtClean="0"/>
              <a:t>After 1868 embraced a market economy</a:t>
            </a:r>
          </a:p>
          <a:p>
            <a:r>
              <a:rPr lang="en-US" dirty="0" smtClean="0"/>
              <a:t>Post World War II, economic boom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largest economy in the world (China &amp; U.S.)</a:t>
            </a:r>
          </a:p>
          <a:p>
            <a:r>
              <a:rPr lang="en-US" dirty="0" smtClean="0"/>
              <a:t>GDP: $42,800</a:t>
            </a:r>
          </a:p>
          <a:p>
            <a:r>
              <a:rPr lang="en-US" dirty="0" smtClean="0"/>
              <a:t>Yen is the currency </a:t>
            </a:r>
          </a:p>
          <a:p>
            <a:r>
              <a:rPr lang="en-US" dirty="0" smtClean="0"/>
              <a:t>Unemployment is &lt;4%</a:t>
            </a:r>
          </a:p>
          <a:p>
            <a:r>
              <a:rPr lang="en-US" dirty="0" smtClean="0"/>
              <a:t>Exports: </a:t>
            </a:r>
            <a:r>
              <a:rPr lang="en-US" sz="2400" dirty="0" smtClean="0"/>
              <a:t>motor vehicles, electronics, machine tools, steel and nonferrous metals, ships, chemicals, textiles, and processed food, fishing </a:t>
            </a:r>
            <a:r>
              <a:rPr lang="en-US" dirty="0" smtClean="0"/>
              <a:t>(15% overall take in world)</a:t>
            </a:r>
          </a:p>
          <a:p>
            <a:r>
              <a:rPr lang="en-US" dirty="0" smtClean="0"/>
              <a:t>Imports: </a:t>
            </a:r>
            <a:r>
              <a:rPr lang="en-US" sz="2400" dirty="0" smtClean="0"/>
              <a:t>machinery and equipment, fossil fuels, foodstuffs (beef), chemicals, textiles and raw materials</a:t>
            </a:r>
            <a:endParaRPr lang="en-US" sz="2400" dirty="0"/>
          </a:p>
        </p:txBody>
      </p:sp>
      <p:pic>
        <p:nvPicPr>
          <p:cNvPr id="17410" name="Picture 2" descr="http://2.bp.blogspot.com/_Q7Osyb7fv6k/TKyGvYoKTbI/AAAAAAAAAHU/nyh_YcEUc3w/s1600/yen_DW_Wirtschaft_S_337215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514600"/>
            <a:ext cx="3086100" cy="1524000"/>
          </a:xfrm>
          <a:prstGeom prst="rect">
            <a:avLst/>
          </a:prstGeom>
          <a:noFill/>
        </p:spPr>
      </p:pic>
      <p:pic>
        <p:nvPicPr>
          <p:cNvPr id="17412" name="Picture 4" descr="http://www.pnews.biz/wp-content/uploads/2011/04/st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76800"/>
            <a:ext cx="1973179" cy="1562101"/>
          </a:xfrm>
          <a:prstGeom prst="rect">
            <a:avLst/>
          </a:prstGeom>
          <a:noFill/>
        </p:spPr>
      </p:pic>
      <p:pic>
        <p:nvPicPr>
          <p:cNvPr id="17414" name="Picture 6" descr="http://c.photoshelter.com/img-get/I0000QQNpkMGBwd8/s/700/700/japanese-f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2057400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Economy: </a:t>
            </a:r>
            <a:r>
              <a:rPr lang="en-US" dirty="0" smtClean="0"/>
              <a:t>United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914400"/>
            <a:ext cx="6172200" cy="594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Partially regulated market economy</a:t>
            </a:r>
          </a:p>
          <a:p>
            <a:pPr lvl="1"/>
            <a:r>
              <a:rPr lang="en-US" dirty="0" smtClean="0"/>
              <a:t>Interest rates are set each year</a:t>
            </a:r>
          </a:p>
          <a:p>
            <a:r>
              <a:rPr lang="en-US" dirty="0" smtClean="0"/>
              <a:t>Sixth largest economy in the world </a:t>
            </a:r>
          </a:p>
          <a:p>
            <a:pPr lvl="1"/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largest in Europe after Germany and France</a:t>
            </a:r>
          </a:p>
          <a:p>
            <a:r>
              <a:rPr lang="en-US" dirty="0" smtClean="0"/>
              <a:t>Currency is the pound sterling (</a:t>
            </a:r>
            <a:r>
              <a:rPr lang="en-US" dirty="0" smtClean="0">
                <a:hlinkClick r:id="rId3" action="ppaction://hlinkfile" tooltip="Pound sign"/>
              </a:rPr>
              <a:t>£</a:t>
            </a:r>
            <a:r>
              <a:rPr lang="en-US" dirty="0" smtClean="0"/>
              <a:t>)</a:t>
            </a:r>
          </a:p>
          <a:p>
            <a:r>
              <a:rPr lang="en-US" dirty="0" smtClean="0"/>
              <a:t>GDP = $36,120</a:t>
            </a:r>
          </a:p>
          <a:p>
            <a:r>
              <a:rPr lang="en-US" dirty="0" smtClean="0"/>
              <a:t>7.6% unemployment</a:t>
            </a:r>
          </a:p>
          <a:p>
            <a:pPr lvl="1"/>
            <a:r>
              <a:rPr lang="en-US" dirty="0" smtClean="0"/>
              <a:t>unemployment rate among 18 to 24-year-olds had risen to 20.3%</a:t>
            </a:r>
          </a:p>
          <a:p>
            <a:r>
              <a:rPr lang="en-US" dirty="0"/>
              <a:t>L</a:t>
            </a:r>
            <a:r>
              <a:rPr lang="en-US" dirty="0" smtClean="0"/>
              <a:t>argest financial centre (paired with NYC and Tokyo)</a:t>
            </a:r>
          </a:p>
          <a:p>
            <a:r>
              <a:rPr lang="en-US" dirty="0" smtClean="0"/>
              <a:t>Exports/Industries:</a:t>
            </a:r>
          </a:p>
          <a:p>
            <a:pPr lvl="1"/>
            <a:r>
              <a:rPr lang="en-US" dirty="0" smtClean="0"/>
              <a:t>Motor industry, civil &amp; defense aircraft, Airbus, Rolls-Royce, chemicals, pharmaceutical, Tourism (6</a:t>
            </a:r>
            <a:r>
              <a:rPr lang="en-US" baseline="30000" dirty="0" smtClean="0"/>
              <a:t>th</a:t>
            </a:r>
            <a:r>
              <a:rPr lang="en-US" dirty="0" smtClean="0"/>
              <a:t> major tourist attraction in the world), banking, insurance</a:t>
            </a:r>
          </a:p>
          <a:p>
            <a:r>
              <a:rPr lang="en-US" dirty="0" smtClean="0"/>
              <a:t>Imports 40% of its food supplies</a:t>
            </a:r>
          </a:p>
          <a:p>
            <a:endParaRPr lang="en-US" dirty="0"/>
          </a:p>
        </p:txBody>
      </p:sp>
      <p:pic>
        <p:nvPicPr>
          <p:cNvPr id="16386" name="Picture 2" descr="http://upload.wikimedia.org/wikipedia/commons/thumb/3/39/GodfreyKneller-IsaacNewton-1689.jpg/170px-GodfreyKneller-IsaacNewton-168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81960"/>
            <a:ext cx="2286000" cy="3133166"/>
          </a:xfrm>
          <a:prstGeom prst="rect">
            <a:avLst/>
          </a:prstGeom>
          <a:noFill/>
        </p:spPr>
      </p:pic>
      <p:sp>
        <p:nvSpPr>
          <p:cNvPr id="16388" name="AutoShape 4" descr="data:image/jpg;base64,/9j/4AAQSkZJRgABAQAAAQABAAD/2wCEAAkGBhQSEBUUExQWFRUVFxgaGBgYGB0WGRkcHRgcHBwcGB0XGyceGRojHRcYHy8gJCcpLCwsFx4xNTAqNSYrLCkBCQoKDgwOGg8PGikkHCQpLCwpLCwsLCwpKSwsLCwsLCwpKSwsLCwpLCksKSwpLCwsLCwsLCksLCwsKSwsLCwvLP/AABEIAOkA2QMBIgACEQEDEQH/xAAcAAABBQEBAQAAAAAAAAAAAAAFAQIDBAYHAAj/xABDEAACAQIEAwUECAQFBAEFAAABAhEDIQAEEjEFQVEGEyJhcTKBkbEHFCNCUqHB8DNi0eEVQ1NykhZzovGyFyQ0s+P/xAAaAQADAQEBAQAAAAAAAAAAAAAAAgMBBAUG/8QAKhEAAgICAgIBAwMFAQAAAAAAAAECEQMSITETQQQUIlEyYXEFgaGxwSP/2gAMAwEAAhEDEQA/AOt8YPiUmbA/HAp7+mDfEgZECbHGN7Z52pRRAp0GoTJF4AAsJ2JnfHNlaVtnZ8bE8slCPbChedrnFrheUJdp2j85/wDeMRw7imYy9WjrY1EraDBOqzGJnkwnE/bXi9ahxCkiVnRCKRYKSAZcgyPOMRhK+Tpz/HeN62nZ0UZAHfEhp00FwBjlPa7juYr8ROVpVWQBgqgEqvshiW03PPFr6MuPVqxrpXc1FpqHXUZIgmQCeW2+OhT5o5HhajtZ0V83rsNvni7SSBjPZjilRKRrKkiARpQML7b1A7C4uFnmBgHmO2DNIDxUVWZgH0iFIk0/BoIIZSA0nxDVpNsZKajyyccUp9G9NQDDEzIk3GMVR41UI0sZqCo9PUZVTpXVq0zZoMFPxBuQxVbtK6sdJ13OpSoULCuY1BjE9217gWJscR+olfRb6f8Ac6GamIzXHnjF1OO1IBp2B/FY+yGIgsoFmFpJN7WnDaXa6q9MHTo1EAOYKiSJazTAUkkbAiCcN5b7E8D9G570Ygr50KJOMIvFKpYfaEk6CQdbMocsqs2l1A8SkEKsD3Yny/HnClmlwBPiM6DrCgswEtTI8YMatION8q6N8Do0lTMM4ljpU7LzP9sQFlUgAep5/HpjOV+MsXvUBadgFsveBNRnlcsADsJnE4zruoiJJfxQSpCGJUH8ViJO074bsXXUMVqsgjph2Xr+HGaXitQtCtKEspbu5YMpI0wDpuRzvcHa4lyHGiVGoR9pokCA3IEQTB6qTsCRIxtCsPvmptviHNEUkZ9MlQTAmTHoD8jgL2k4gq0IV11krAm4vuQLxY3wFzXaGq3eam8FQAKo9pTJBAiSTIja9sYBsuGcS76mrBSgM2tNiRM9DAOH1MwgqBCfGQWiDcevXGJo8aK00prrBV76QW2MMp0rYggSpixJ2vghw7javVFRmXxoSuxYrJ9kb6Z/Z3wBZqWzA6W+eIg2BlXjg7kVApM+yn3mltIIBE39JwRAsPDFtvOMaBKGjyPPyxJ3vI/v0xzTiHbTMUq/FF8LDKIjUgViCzKJYi7Rq2xY+jTtZmczXq0c0y1NNKnVRlUIfGFOkwADZx7xhqMs6Zw4EVVA2M/I4O4C8PAFRepn5HBmcPHoSRQ4lmtBHUi2MT29L1aIISRTJYtMaeW3OZ/LG04pl9TKegOMd21700lp0VZhUJ1hVkwIIE8gT8sQzdM7vg8ZYv8Acj7CVK9SkgKDuU1ePVckGy6d4vHuxn/pJqauKUVW7FaQ9PtDixwavnXajQRHoohGqFZJEiWcm07/ABxZ7Y8JqtxKm9Gg7IBSllUkAhyTJAxPH+k7Pkx1zXa5vr/v8gxMs7cfYtb7Vv8A9Jw/6OKQ15rWTH1djbeAbx54vdq+EZqhxI5qjRNVS2saQWvp0lWVb4s/Rv2drUWq1q6GmHTQqNZj4pJI5C0X64p7OSTWn9kWeIVa6062nQrgMjRp7skoGmPaAI2tMwZOAihlrpoRl1FfCxDKVfQ1Q6o8JkMdUg6qaxYwNhxLgKFkEsygWU6ZABsuuNekesxzxHmOBU3WGpIYEARtExbyk45Ms/ur8FcVKH8mPpmtURUIqqjVEJEIoh6L61veBWFjEiQZJIxNwdZzFNmSqaZRUYNAAYUhdx7JE6hIPhKrYar6nL9nqFmFJAwIIMcx7+WJk7PUdjSpkSTBE3O598DElkGk4gOnmKtSrLeABZZVHtQV1A6pUlVLwDzSRY4bWy6FpSt4obxSyafIlhcHaL/7SMaNuE0yzN3SkkGTFyDIM9ZBPxxWfgtAxNGkOo0gwOmKKXBO1Zk3yCNVAroNSiCFAAIMjxjVCA6gTplSVUjSbCfL1nUN/EfUagvWX2PrFgo1wGNJiQ2++0DBvP5VHnQntTriFJvIvYEAid+nTGdfL0cvU0mvTVoHgen3jRbmQeo6cvLBafbKK30iUZsqtIsNbLSFMsXpgkLXOvSzMDq0AgNzJJmbmnSaqXTvNbFAilfrA8RWuwvDiSKZvMyJmTbFl8/lGAC5hSSCVL09QNtZ0gpaxmB7hizT4Ox01NTVdVwUAWCbz4mETPJR54qst+iUoJdlBErS7p3QLgayahIdkqGKo0DwnSyjqoiYEYpVeLdyneO06XDMEbXfUJaRUZQxAgGQTPsgScbXh9Eqqqyi0mbWN+kXjnaccs+kfP5g5t6cFaNIakAgqykDUzDrcjyiMdCbaOSXZ7JdoKdNJ0d45VtKx9wk+EseSyo2Jt78My3afNVY7vK0AVYwW7xzyJBJcSbi+8W2xmanGT4adFAEQEC8sZJk/niQ8dzAnS2m4bSOotPry92DkU0eU4rX1dy9KgQ8XKklQJNixbUL2BkC3pi/lOL6660qy6HhVpOAIJW6BlsUIaWBEC7CIIGMZR47VVg7SHSSpjyAIv8AEemG0Mu9Xx6tMmVP3rQSx6bEz54OfZlHUqDd3oasNUGQSJML+OYJJYkghQIBIMAkaGh2hNTQgVNbG8E6VEmeRk2P7jGD4Zxp0PcZtSwgaakmJjwzPstBMEQCWgxY4KUs6mWamTUKQ0s1tJGxUagF6AQBAblFwAfxXgdarm+MhKT/AGtFO6JUgVCGpkhWPhY2bbpiX6LeE1xmatapQq0af1ejSBqKVLOgQHSDcjwE/DHQ+GZktSUuZJvYQACJAM8xi6BNwYHkf7YezKJ+E/xF9/yOD+A+QT7Rdrc/ccGMPHoWQL4w8FZMWPzwGq1zBN9IBub7YMcZWWX0OBuZpjTp6/v44jkdWyuNWQ5bjMBYDEtECJPKZB9nfmdo6jEw7TpDE/cMExAmY32OxxS+qIBAsBJHiOq9jqbeNp9I5DFV8mGDCPaIkglRMk3i0nUbAgXOOPyTR0rHZoj2gp6lXm0wQRFvU4h/6uod3rGsrOkkLcG0SCZvIsJN9sBsxRQAEwNIsSLRyKqOk2gG89Mc+45mlrl0p6hShCEe2pyZJuLyDBJIPSIx04JTyz1RLJCOONs2XEe3uTqfbLUMKIP3W5knSb7YucC7XUsw9RaeoinALNsZ/DJvjmNbgdKpR10yLOdI9vWuoyHMXKqCJm/vw/gfHVXMVGQuRTIlAYB8UkpyAN5HkMWz/wBPlFOf5J4vm45fZ+DsgqD7vP1PyGFpo0kkfG2KHAOL9/SD6SoO1wZjflyNvccFO93HTHlUk6OzvoSopI39wE/P+mK9SkBB5+eJpPlijnSWYJqjczEmxiBNud+lsLLkeKoTMuoIJmTsFubeX/oYB8RyyVKq1O9VCiOhVkBJLhbmW3GlI325za1VZS7+Nh4SCTEDS2/UDUSPMi22B4zSAMKjBQxA0hGJQR4QFEgVGAMAksoI5nGxiyl0UaPY6iKQotUdl0Mqg0yh1EKdasfvgrq89tsavKmFAHIAX5wIxVq8Qy7spNW0yBpIG+mSTykmDYWJvE4bWz1OQEJMFZMQSTp0qgP4tSy33QRzIxSNt8ksjbC9RQF3Hn+s44Dm+IVquaADsabu+j+YOYJ+AuOUY7T2ozfcZV6oEtYaeXiIEmL8/ljimRzAbN0yASqXCrzGwt+KT88dkThkdF4H2XoUUGmmuoi5ifng1luC0QSRTQFvaOkScBOG9q6ZdadRKlJzZRUGnUegO2Ded4itNZhmJiFG5wwpK/BaTWZAR5gY5b2s4GKDugbQGYtSMQsc0nkdv+I646NS4rWIk0NI2u/iPwEA4bm8oK9Mym0+FoJB9f1wG2cs7glNNevqY3bSdQUDZJ5k7mBzwT4V2obulD0ixUFab2YsW9kERqkrYENvvvh+dpirQqU0AFQtAAsfQwBOBGWrHvqMyBSamGU7SrQIPXc+7ywGHbuHZMpShiSSASCfZt7IjkIjFbg6TVYGpJAIgMDfVvAUaRvYk7+WF7PcZbMUNZTu2JIKk6iLE7wOo5cjh/DabioZp6VUMF3sCwbSJtB6i3hAxeP6WI+0aDhlJhWXxSL2P+040EYz/C3+1UevyONDgj0EgdxTcdYOAXF84tNJ1qh0tpLdYkQOZ2we4ihLL6HGa4rmylUAeHwyWjVAuAFEGXa4FoHqQMQzHRhBFHtRTg6yVPJQrOzD+YqumYgwJEjc4vcP4ktVZQERYqQV0nlci5iJO1gMD1rZkI7Gk0A+FC1Pa5BJAB8Imb7sIFsDqnG6sra0LKkhYuSy6j4bxNpPiF7X42rO5IOcazdRaRaiAzASCbeukbFh90Ej2RjE8Ny1B6rd4SKgllIkgEJOp94IlvInGjz1avUDwPaW7I9NdEwNzeSAV5CGxhsnUIarTp1APCARqVQVEiJm4E+psceh/TtVP7mcPz4y0+00XC8q+WoVWcI4ppNvCpYk6T4otvOxtgXnuF1qdYVnVUplFZlK6hUcoJsvIEXnBbhPFdVQ6lEeEVEBWozADbxnaAItzNsJxLiIqkhC51T3YCwRY2GrwhiRsSLe7HvZsn/m/wDZ4WKD8qD3Y7iaP4A0NpBFMGwBM6hbz/EfMDGl0sCbT54zHZLLihRQPSVHXSpMQbnofZN7xYkE41FLOLJuN4va4x8flknN0fSwjJQVj7+nriLN0FIGsCAff7ouMNPEBJ5gWJAiCTF7+/CVjbp5nbESqT7IUytK+hRO9hB9ZP3vPfC/4Xq+6gmBtO1xPLkPgMXMrlwCG5kDc7ekYmYRvjojjVc9kpZH6KKcFTYIosAPCu4BA9wkiOjHCUciiEE0kBmzKvlvtbpgjTUC1x++uHOwIINwfliyhEg5sDca4f39B6cka1MEbg8j6A44nluzuZoZ7TUHdtochgQRGwZeoBx3upb2YCwBvJ88A+01BVFJyoOmoLkcmUj5xiqVE2YHN8GraCHzD1e8ZVpo0HSTFzO0Xaw5Y1XFqDtTC02YEbkAEifXnijT4pTOeCvpAVbMbAseQPUDl54P0eJpqZFXbbwsAfRiIPxwNmGf4f2XzC1i/wBdcJaEI1Xi88iCb7TjQMhCwd+cfpghlaQa4sehwmZt+5xphxXtPSahm3ddUFrRvebD44CVaBRgWnVOtr+FeQ8iR88dd4vwClXRtThNLFyTcWSJ8gJJOOWZen9ZqRRjXUYjT90jqZ9Jj+mBcAdq7DhVydFh4tY1T5k/nERglwvuRVOhmZyDuPu6uR0jUJ5yTfEXZzJLQy9KmF8KIovvO5n3k49kHcVmkUlVi0d3puZEnwiZGx1E/d85tDpivtGiyVEa1M9fkcF8BOHt9qvv+RwbjGw6MkUuINEehwB4hQDVF1KGJBABt0sYO3keYGCXHqxVkN4gzHWRihmqgdQT777jHNn6Z0YQRW4YlQuWZ2B0x4mXQIgAAEbmCYHIYrZvgFBiHKu1gurWx1Beom5vAncYLVqiztO8WvMcwOgN7bemFoVvDaPcPDfYHpvIvyPTHE2ztQFTsvS9lUIDXNPW2gkqFn2ossR0MYo5jsJQYyFZQBcAkHcaSJN2UxtyONLVAMGYHOefUqeUkwYmIMcsO70gwZPRfvA/CTAPvE4FOSfDGfK5Ma/YVVBNPVpiza216rTqHMXBXa5vifLdiUDhtbmp4YJK6Z31GBBHsgg88apc2DNtufITYAjlv7jPljz1VAB0wOpuD195mCMV8+RqnIl4o30Np0+TDUtpB9bAdTsfecJ3dENIp33kISffGFd/Fsf9smRzERvAIg+RHPDsvmBcgHlJ6DYSNufTEGvwVsjqIoPss0fiRjHoQMSBYIBELMhReLAfHni1TzywNUzyPL8sOWST0kWBn34IR5FlLgmUHoMP1dfdj0GOn788IDjqRys8awI6YjWWiDtz3xIVwj0TuCcUEIq6WvBi/wC/zwH487Vcs42CQ4IvOkzbygHBNlM3xXekdMWAPLljVbQrOecSzaUKi6qDVVOkqylSDMm+o7yMHMn2ogSMtXIP8ot7iflijm+Ftl6ypvTYkUn3FzOgzaVvHUR0xoaORMT4L7eGDGBCMdk+KmoCTTan01QGPqATGJJAWWMdDiFssqD2iOg/9nCLldZ9uQPK2NNsy3afOuiVKYolzXUqhDLAmASwJk77AYsfR32WfL0mNZAskFRAnbc3MH9Mar/Dk1qagRxeNSzpJHKdtowUp0ItptywxgqN4b2nAjL1XOYaVQEahaAYkaZIYlpABuojBhqJawjzv8sD8rkFFYwtSxqEzOgS1yJW5beJPLzi0OmI+0F+EoTVUnlPyONDOA3DQNax5/I4M4IhIHcWSY9DjP11KzH75/pjUZzkMB85QtiORXZXG6BMFtje1/vCfnyg+44jWmyknUAL3AkeUibcpHKx64cF3ESJt1uRMe4c7HDqbvZoMj0BsBAM+UnHntM9CLJXsL+4TuOVzsZj1t0OImrD0I67jeY8hb0t0w5EM7WMSYsdtxvc29YjEEyI0mBeN7neDtMA4ymMqJmI3m0bgCZ5SNulvKeWELgKSxAHLoQJiOczt/bDFdgBaYNhMEREX6Xt0wI4nkar1FZCSJBK7HztzvieVyhG4qyuOMZSqToZnuINU8FNgs2uLn0gdOXKMS8O4iaZK1HVtMC0ypiBMiPdgdkco+mIYGT6CSDO+9jhj8OfW8AkELyHjjlPyx5Mc0trb5PSeKFa+jXJUUgkf25xPS+18WcmsgmDOq58/KMB+HcLdHLliAb6egMWI6dZwUy9UiQYANxHXy8v3OPYwyclckeRmilxF2WlqnYnE04grLzw+mbY64nKywnW2JCsemIlJG2JVUCSbYoRYwCduuKdSnMyOeLr1xe22B7vJvEn3YaCEbK2c4clVCr3XpsZGxB5EdcZnilDMU6yU6VXwMkjWNTAg3EiJ5GY541OZqgcx6c8Zzi/EW7ynAEKTPUSp3ttYeV8a0Yj2W4TUYTWeTP3bT8b4PZagAu8Yr5XNhwII25jFgVQDcwOV4H54KNPZimYJNhyw3g/GGrO6P4dFxB9obTHIg7+7DMzmwu5B8okx1gYhyOSCpqcw5i9ht+t5nGgGiQbC2JVS2+K2VzQHtR5Hri13oiREYZGE2QMVFHr8jg1gJkD9qvqfkcG5xSPQkgbxGqO8UTcAkjyn+35HFbNVSVkCcPqcFZs1VqkgK9Oio5mUNYmRyH2i/ni2vDY5/l/fCSi2xoyS7Mq1B7kSLyBuPzxRoZxi8EGNj18x6Y3X+HDEacGQHVHi+PwnEXhky6zRRklzUttzN/lG3lcYmzYMgAWsLif03xojwBNWodZi8fCYxYqcLRrsAT5SJ9cK/jyKfUxT6MhnaZVfCsk8jzv/SefL0xLwvLOyyE9ROkBh6++wxqavC1YiQLCBygdLYnp5YKIAAxqwO+RZfJWtJGczvZ5aySSUqdQYnl4o3nDOF9n1oIQDrqH7xMx6T0vfGoNL0xB9UMzbb9cb9Lj2315E+pya6XwZriOWdUkiNueq8XPltitkUckCPXeLb/lH5Y1zZLVZgCMLl+Hqk6VAneMY8D2tDr5H20wJTuPl6+mHLTlh5YOnKg7gYYMgv4Rg8Lsn5UC6izhVqRvsMFPqK/hGF+qKNlGH8chN0A8zV5C/wCcYHLRMwRc72mb7zG0eeDx4W5MmJ8jb5YUcLeeXx/th0mFoz4p6TpAJkncTN+ZjaLe7DMvl9JKqDv0kETaTGwFo8ueNH/hTeU/vyxGnB3E7SfP+2Cn+DLQK+rFZCjmeUg9ATGw2jCHLMJCyLnznoCTsJ5dDg4nDni8fH+2FPDW8vjjdWFoD/VSslRHORztYSdgDNvPDWpkMdIN+nptfYTfpgy+RqSICx6/2xFU4VU5afj/AGwasLQN+r6SSJEx7P5jyE36YfTpxc+/pPPF5uHVeifE/wBMOPCn8vj/AGxurMtEXDx9qp5X+RwcxQyuSZWBMQPPy9MX4w8eEKxC2PaseOBvFnPhhtI8RN4O1iBN49/phJz1BKwlqw0VcZ7O8QhXY6mFNGaAbmBJ3seQv0wPy3Hlal3sd2C2nwtqVjIACFf4knmB12jEvOynjNj3mG1sxpBMbYBpxOn9mFqiaylqY1E6gq6jHUAGZGFzPaGiaVT7QSjGmYknWBJWwuRBmOh6HDLI2K4fgJf4sOhw5+KIFmfdzwCrcRoMFFNhqhdpi66gCwGnUVGqOYviDK5lKtIVUYspMElGTlNtYGocpFsDnIWjQVeL6SAUa4ncYVuMLyBNp/tgR3hldQnSLAjlj3e/aMyW0iRq+BGFeSRlBheLA/dMRv8ApiRs/eNJO23MHnilQSAAC3kY8N95wJ7UdrKfDwpqUn7tleKixpDqJVG5gveG2nFNmkEVs+DRtno3U8/Pb0xBV4yFE6TOkGJHP9cZLs/9IyZuqtKnQq69Td5MAUkAEO5/mJgKL40OZSIiYO4UXJH6YFNsaUaJ/wDqJJspI64dV7QKDZS3mP74BVgRqEiBDEbGTaMUMxxlVq0qQQywktImZIsu7AaZJ5W64RTldGUjXnjIDBWXTPOQQJ6xjzcZXkpI67T8cZmlxJHzBo6j3kkGRaVVWYTsSqupI5A49S7QZcBHNUGk9QU1bSRqYvo0gRMagb7QJnFNmFGryvExUJABsMWteMuvajK06lY6gq01uYs2ggPoP3ipdFPmcW37X0JpKNRNVmUAAWKkBtUsIAJ5TPLGbMyg53uEWvOOafSD2pqZepNKoYJQaQ8D2WJNvQYyGX+kHNuwVS2om32h/QYzdlVitHe++GF70Y4Vne1WfptpYsW1aTFUnSf5jtPlvY2nHs/2rz9FglTUGIkDvGBggEEz1BnyvMY3dh4juoqYUPjjbtxXuu8C1YjlUfb09rb+XATJ9qM276TVqrpg/wAVjPiUddoO+FeRoRxo+gMew2mbYdi98CjXMYBcTqDWSY+6oHuJnyuyycHH3wK4jS+08mW4mJg328j8sc2YpDgB8Wo94roDcyRBgayLcpiSNja2+B1Lg9qqgqg76m1NmliAkHkQVvMGdQB32wcqHSSBuY58rbSPjhvfahBk7X5m+OZSaLUBKPZfQ2WKVXAy66QD94aWFvw+2T52w7LdlSuoCqf43eoSsgTSNMg3uCpN95vjQ0vCL3H9sSJVhdsOmzUkZej2WVHWoszSRV1ADVC0e7ALTdY8Wkg+LnyxPwfhfcoyhy4LKxOkIoIRUkKtgSFkkbkk4NPmCsmAQRttfFUpqRqb01enUkMpupvzxXZs52qYpzhhSYOkwPP1w2rWkklYkSAOR/UY59k+ARSoClT7qq3EXU1FpS60w9UKfEPYAiJtthH7S8TLUB49SjSpNM/akV3Ru8ApNHgVTcpAOq+McRTqdGqoeTG4k64F+i+8fHGR+kzhtV8xlquXomtUoK1QqaYaloQ6iGbcuSAFQSbzjLdo+BVKtbPVQiMActDGkzViNKavqziwdRPJpjli9V7SZ8M6LWrCp/8AcBlamopUlQE0HRysNqIUHxGQzWEYo2qthB6vgscKWvmeLUs3Wyr0EGqmsU9R1IjfxmYBlBDHS21oxv8AOVxA8ujBTa3XHLavbnOVaXfI1Wmai1atKmqhkhdKpT8NJmcsVZoJUeLewwnF6LNlKRalM8RzFQq1Bq0KxqEE0xBdDI+O+MVWPJ2b3NurNtso0kGwkk3PM4D8W4OzmVRQfszJMTDHWW1WjSAI+WMbkcxnKOX7uildArV6qxSKpUOsaR3fdsygiYpkqAJM4u8XzGfqUqxY1nWsM7S7o0/CEVNVMrC6rmwPOIHPArsU1x7NrVzL1m1MxDCFATSGQU2usEyqxe9zfaKydilqURSDudNQ1dUmRqqCoRd4jUBfePMk4k7IcRzKpWXMahV13kHQFKjR3BgAiN5khgZ5Y0WWzrKhRRubNNxsOl8NbMAh7MU21MSYfWQIUhe8ZGciQdUmmtmkRI2OEbslS0qgZggJJRdIQzVFX2QsIA6iNMQJHPB6soVfLzxRp581G0otubEwB78c+7stSRgPpMXxCw9pOX8rYzHBDFZWJChSDLWEFgDJEnmTYX/PHSu13ZJ82tnVWBUqGFmgERqHrv5Yy3Cvo7rVSwqaaKrzYBiZuYCnbebjFI8D7qhuf4y65w1KLrepUZWXYAgmwYWkG9tyTONHx3LCpxqkpAjwe/2bflGMvxLsjUypDs1N1JIlJkalMapAiY+JwQ7RdoVbOrmaJMLpI1KR7MXInaRHnfD2K/2COb7RVk42ELtoFRU0yYjUENpj+aY3M4H8byijidZVgAiRaNzTfl5ubcsEhxvINWGcZK3ejxd3C6dYAE6j6DmLiSs2IPJZpq2deqwjWGMQQB9otr9LCOQAnfCyfBI7ygth2G0jIw7HRHoQQ4F8UZgUK9WgbXi36288FGwO4r9z/d+mI5eUxodgh31PeDebxa826ec9MTiiI2jn++mPd14zFrYmWnANscCs6R9OgpEnEq0hGGqfLYYW0YdMCDNUgykYr1qSCiWm6r4h5xex+NsXGYYpcSzFOmut3VAObED8zh0+RZx4s5xxr6RK70NVOklFqlIVaTh9TBNaodYKxr8QgXFzzEY92j49mkqSKjaaVBTU7pqbOrXl6q1FHe0yF+7p2OCveZHTUOXpZeqXM1ApVQROqT1AYCw5nDKwTMsr1MilUrYMzU2i9xfpvBwKXJJoHntuxV3Cp3CFwSKmiozJSDkrTYbHkJJAvsMUuIdoqrtTo91QBd8vrGsujU6s+BiUsbX8rjGjOVTvDW+qJ3hUDVKA3VZUkrykjzCxiD/CKYonRkqQUsCUlANQA0k+GCdxM20+eJNwu65BJmayHa50p01KI6htL+0Cgau1NAAq6FAAEAmTGLGW7cVlVSaSA1UXu/tJXxVu78ZK+ATe2CVbIKWJGRp+ELpM0xz1HlyYn8zielkw4g5JCAujRqSCpJaNojVFut8Fwu6/yPyDsv2vrqryKbM2cNFZc6EBUEAMBJUEHcTfCUvpBrmqgKoYApCnqil3n1g09ZYLOmOfu3xYznBdTimMooppW16VZFRoBXxLpiCCJ57dMG+F8GpuNDZWnTUgIBCMClzG203jri8ZoSgvwbP/AFlQ1Tu1KllYU6gqJKtBho/I3G2LFTSNTLZbRy99+U4ShlVpr3aKoRLKFAUegAtgfxOqajrSX7287ADf1w85ekao+xED5lrnTSBuTPi8hglSpimoUC4tcD4mPLCoQkACI5AWAA/9fDFHjOaVfGd0kgqJYWkxAuSOUGcYuDHyP4jnaVN6RbxsW9nnafYUbkGNhi1w7N94W1UagBNtSaABy3gnofPDuAcPKr3j3qMNzuF3CiNrbxucGDz/AH64agMTx3j9PvHQhlJXTDoVLGRGmR/DEEknfGJ4xw7aoqwjE6R4rHTseSzcj3jfHTe0mWRqLEqGi46gjYjoR1xiaqO1B1dldkJJVQdQbkxgadEGZO84RmmUpZfbl7P4h1jfb37c8F+zVP7a0ex0P4167em/XcYiWleD1Tcnp0O58j7XPli/wUgVQbEaORJ+8t77j+bc89hgMO40dsPwylth+OxdImMqHbA/i0eCfxfpgg4vgdxf7n+79MRyex4dogWneQTGHstonEQaMIGk440i5ZC23wibdcNVrCf748xGNqjUR5yoERmaFCgknkALzjE57ilOqTUamGEKKRqrqQCLgLyYmD1jpjX8W4cK9CpSJ0iojLI5SIxmczwjMLlmRUXWQSW1+AG/ijeJJMRPiIkDGg7MC9PLM+ZzDZcClQZEAonujrJhmkETBIETjRVuMJk6OsUnNLXpLK/eTa7ybso0kG8grh57JBeH/U1eNTBqlXTJZtQaYLCLgDnbE9XKlVbvHVqYLu6ClC6SjBlUK9p1O03JJwqlF9kZJosvxphl61RUtTLEQ6nWqpqlTFgREYDr2/Wmk1NaF6KVk2YsrHSFsbNJAvbzxFwXNUhkfq1J6rrU75VqGnJA0+IEavuIbX6emBxbKHIiiUYh1Ud6tHS57vSVY7mxdTBsZNhjNY+17M2DXEe2f1fvhVQ97TppUjUDKswWVMXIYwQY8pxLxbtDUy6M7UmbQEnQ41HUJtK8ueBGe4bSzBqmq7GpVAy+pVC933bF5Ckk3NM3JgiwjE3+Jq6AmoxbvKYcGjp5EKjKzAICASWLR4h1jBrj9I22S1u1oVBVClqbvTVSHF+8AgwRaJuPXEv/AFxTR9FTwulVabB2CopZSwYvHsFR0mbRirlOwyPlgtKqwpvVFZJWSAIKpBNgCPz95KZTseBVY2ZqzzV1orqwCkKumfZFiLzI3w0dEw5NJlc7rpBoCzNgQwsSAVZbMDEg+eB+SzgOabUZMQo6czb4YucF7K/VMsKSGVUk3t7TFjAFgL2HIYocHy9TvqrhbSFnUD1NvLFH2b6CNfNEhgbGbATJAPP3GYwB7SZ10y2whmGo6/GEn7qxexEmeeNJSRtOogEjy87kCdtvhjN9skpU8tvpLAwJ1E7b7mBv7sMKbB+JhKcgFjE6VEmP3GBGQ7brXrd0tOsrGwJW08wekWw/LZFq+WWKtSlrQXpwLkb33PLf0w7hHBjRr6vEyimq6nfUzMJlr9fP3Ybkwq8Q7T0amqgGZnkpCoXMyRbYcjzxncjmEbM1Kfeq2sKDugIAAhhAIa3XFnjfZ9G4jXguhrUxUUKxVSxGlgQoOq66tuuMtw6nTXNlaykwokETcTIMXwrNTDlMBj08QsGA3nkRN49nn7sXOHkBxz8P4g33h5f+WxjyxBRYVHZ11QzjfSOoAAmYAAtY9OeJ8tZl3J0/yn7wn2edvTaOeNRRHXqe2HYjoG2JMdcejnEYYG8UpTov94/LBInA3izex/u/TEclDQ7K/wBVPU4Vct6nCHMjqfgcPTNjnPwP9Mciiy7Z4UulvniXuh54jNZTz/I/0wn1kefwP9MGrC0NqVFG/wCeIczmlNNgAJK2EHphubYEjePMWk8jI/K2FzCKPZOqRf8Afn08sV8dok8tOjNZzOlQNKapMclt1JO4G3vxQq8Tq3AoFt/vrB6b9Z/LGjq0lIHgF97DDKOWWfYH/HHNCNIpOFmaPaBln7IaQbEVKfn529mYw1+NvrfTTBEf6izAO8dLjGnbs3S0wlOkkGT9mGB3mQbTffFGt2cp94wXQsiYFJbDYAmJMkbfy43XiievNmdPGqkrFIMTy71OZIA8+XxxIeOEKDoXxAf5yRcSRvyj9xg63Z/q6sQpCzRQadtJFvuwMU+H9mlUEladTaPs0AiOQA6H9zjNUmMkWsvxKtpvlZ8NvtFgm0XGLnDc07OC1LuoNpYNO4G23LDaGWO2gdBYf1xIMkY2A6WE/PBSNsvcVrMtMmRbzwE4DUZVljIck3PQkQLDoPjhvHs4yU2DEXgDl64ocPrFKdNXXV3jiDsq6mAn3CLeuKxBhqnndNYgtLRqAVeXuO3KTzxk+L5k6K03FRjZV8Q8I/iP91RY6d74N5nMLSFeoQxPhUyJBMHTaNhO3XAXOZ6quXANyxdYCEhmkySzCAJMTuYw4hquy+ZJytEjYovyxdzmcraSaKozWAV2Kg3uSwBgRPLFPs5XVcpSAE+AD8t/jhmfyNWnrfvm0kCFSmrkQP8AL5zfc/lh0wMn2m7QrmM1ThSmgaCwMXnYWBKgyJ5ycZ7h9QLm6jPq0rMsNoA5nksz78FM7Xit46jMmgiXpqmhgCVAgkwAOd74p8AzwBbUl2Y6WILAgkxI/rhGCRoOG5CAImCytOkbESbzMCYncctzghRycMto8Mewq87zp53FthNtzh3DMnpUSIOpSPBMAA6ZadwDGr7sxzxLpClLR4QPYK89rnYT7P3Z88P6KI6XTFsOwyg0jD8dK6OdjXxSzbeKn/uP/wATixm64USTAwC4rxdPAQfvRz5iP1xOXY8UD812qT6z3IFQ66jIrSoUsvtQNeuARE6YnC1O1CipChqgDKrMhBRGZwgDEkXk3CyQN4xksjnZzNGoVYTUrErpYMneMSNbGmAUA3AI8UbxgrWZQaqqW7sVMowBJIUtmZfSCfCCbwLYWhqDtXtHU1slKm9UrAYrpVVJvpLVGA1RBgTEiYxbyPaTvCRoKuhh0azLIkbSCDFiCQfccZLKhHGWWqJSoK9RgZguXG8dNbR0gdMLwvPeLLOxu+WYMxvq0smknz8TGf5j1xhlG4Zg5Gr2b2nr1wr8MUKTJ28v6YDpxZAPaGHtx1QjQwmDBNwDHyxPajNUP7vl8P2MOV7xH5HAGtWNUaXq0jGwhhfa8PMRP5YZk1FMkrWpBiINmPMmPFUOJxR0SZosxnAiknl6yTsAPMmAPXAHuayMxN2qQzaDHiG1PUZIUCACBspsScM4pxeKDN3iOyAv4RMkGFAWTtq36gHAXJdpapCozpr1AFmgadRIWdiesx12w2pPVml+3qTIpIpkHTrZoNrbDrvidKbCANIAAGx2+P5YzL9pnkjUplGg02FyWgGGkwIMiN/yP0ON0udRDYT4hE84vjKCizHkZ8gROLSHwzH5G2Bj8eof6qefjXfy8WIMxx+jpMVE6R3i3/8ALCyVhHgGZ4d9mNLE6V2CgXM87xh/EGAApljLQbUy/hJ3kbEYj4NktTFz7RkgA2KWM2MGTh2az1Wl7KghmIF7R6k/ly6YeKpCt2VMyymg6amFRWlVL6ifEN59oEC/IQcM4rnFpZYUxr1wVVdGohZuzyJAvM4oZauUrmpVCsVEqJVSSfCNWuQJ35kXtfAXtb2od68JYgQ15ImJXwmDFx0sMajDU9h69R6L00GtUJgE6XibRNuW04L5ztL9VA1e1+Fjof4NuPMHA36PO0NLR3RGhjFmMajF9E78rTPlg12xoU61JUaCJuCDqHmh5G+GqkBzLj/G3zWYabBxB6AD9fPBbJlXK0gCWIA/EoEzaDB64J57sdQPdtRIUOum8uQ8SIY38URDW+NqnZWiiOXrVKaFCygVHCOpggnTI9L9T0GFStgazLULLMSO7vDDZCOdh5TtMNeMNegBoiPZH4haf5+W9vaHPcYWlxSiP86jHh/zgdgQfaMG/X2t2uBjzcQpNpC1KNgJ+2U3n+Zvz3PPYYo0OjoeXWFjEkYbSNsPx0R6IMw/0uqDw8A7d9Tn/wAj+mOKHKLq2BF7eUGPeMfQ3bDs79dy/cip3fjVtWnVtNokdd5xiz9DBkEZqD/2uf8AzxGaex04skYxpnIzl/CGte3lvvg/wziiU8tVohf4rJtYDS+ogiLyMbhvoSM2zVundf8A9MLT+hkgGc0Cbn+FG/o/r+WFpoaU4yRleHcbpnLihmaRqpTJZCrFGE7iRuCZ5jfnbFXjXFvrDp4AtNQFRByUTa4uTA5D2QOV9ufofaP/AMkA/wDa+G7+ePVfom0qzfWAYFvstun+ZjRPt7OatSWOUqOY8t/1xL9WWTA2v8/K45e7G7P0VsNJNeB/2t+UHx9BiSh9GAAIbMxef4UyOnt9SfjiTQja9GHp0Fj2V21cvj6DpiR0XeFt4jbrNz5T/wDHGzX6MoAPf2n/AEh8Pbw//wCmUye/Nrn7MbbQfH6/HAZZkcplVLaYAiQYgWbkD1vvynyxOMsteu6aVcIkmFnUoYqIkmakFAd4kCLSdVS+joBgRXJgGfswAT/y5QPhiXK/R/3LKKWimTfUPvT1GmCDexnflhtkV3MdUNKjmND6FUogBiAqu0QSCACLseuiIF8SPlqYaIEHTeQPa8J+IEeWNPX7BpUUmoKbxIuJaSN5CjaNpAEbb4Y30e3INZhNwNC2kWi/LcYNkGyMw1FCJi++45to6dP64YmVW0qN45c20R8P642DfR0GPhqvAH4B09et8DeI9lO7A0d9XaxCKkTaBLcr+LDWhW+BuRzbCkIkFBAIKgQCVA3tAA6/ngTnuPBDJOqpzaYExHhAsPXFR6eeXwnJMV2hVcMPQxv5xgNX7L51j4ctmDqMQUOob+V8FErG53i5dj7Q6k3nzvhKVM7wGHlY4u8P7F5vUVr5bNCB4dFLVPr5YOv2br3AyVZR4YIoRsZO7Y0wB0uIAGGEHobT6/1wd4d2jqrGphVpCBoqG8fhDbg3tMjFep2QrPBOVzQAn2aKg8ze9+WKadkM6GIXK5grtdNx53xjNRr+D8Ry5qFMuNDOQy03N9Q5QSbNuCpsRtgJ2zem9JMyqsratBBEagCZuLNpMrPlgbT7KcQFvqle11OmCpFxBmQfPBPP8Az9TJmi2UrEmp3oaADcEMrid5OqR54V8Gpmdo5kESBPX9zi3SQA7Dnv1v8ALCZTsPxBGBOUrETeAJjykkT0nHTOH/RbRNMN3lddQB0uqBl6gwN+XuxqTZdZV7N5lp0Ceg+WJsNQQIw7HUujkEjHowuPY0BMejC49gA9hpQHlh2PYAGmmDyGE7kdB8MPx7GUAzuhEQI9MIKC/hHwxJj2CkBH3C/hHwwj5VTuqn1AOJcewUgK/wDh9P8A00/4jC/UkmdCz6DE+PYKQES5ZRsoE9AMIuUQXCLPoMTY9gpAV/qFP/TT/iP6YVcmgMhFBHkMT49jaAjFETMCdp5xhTTHQYfj2MoBndDoMIKC9B8MSY9gpANC4XThcewUAkYXHsexoHsex7HsAH//2Q=="/>
          <p:cNvSpPr>
            <a:spLocks noChangeAspect="1" noChangeArrowheads="1"/>
          </p:cNvSpPr>
          <p:nvPr/>
        </p:nvSpPr>
        <p:spPr bwMode="auto">
          <a:xfrm>
            <a:off x="77788" y="-1058863"/>
            <a:ext cx="2066925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http://www.onlineforex.net/wp-content/uploads/sterling-pound-not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1" y="1219200"/>
            <a:ext cx="2590800" cy="2238376"/>
          </a:xfrm>
          <a:prstGeom prst="rect">
            <a:avLst/>
          </a:prstGeom>
          <a:noFill/>
        </p:spPr>
      </p:pic>
      <p:pic>
        <p:nvPicPr>
          <p:cNvPr id="16392" name="Picture 8" descr="http://upload.wikimedia.org/wikipedia/commons/thumb/f/fd/Qantas_a380_vh-oqa_takeoff_heathrow_arp.jpg/220px-Qantas_a380_vh-oqa_takeoff_heathrow_arp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5429250"/>
            <a:ext cx="1943100" cy="1324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4280</TotalTime>
  <Words>642</Words>
  <Application>Microsoft Office PowerPoint</Application>
  <PresentationFormat>On-screen Show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Japan vs.  United Kingdom</vt:lpstr>
      <vt:lpstr>Physical Geography: Japan</vt:lpstr>
      <vt:lpstr>The Japanese Empire</vt:lpstr>
      <vt:lpstr>Physical Geography: United Kingdom</vt:lpstr>
      <vt:lpstr>The British Empire</vt:lpstr>
      <vt:lpstr>Population: Japan</vt:lpstr>
      <vt:lpstr>Population:  United Kingdom</vt:lpstr>
      <vt:lpstr>Economy: Japan</vt:lpstr>
      <vt:lpstr>Economy: United Kingdom</vt:lpstr>
      <vt:lpstr>Fun Facts: Japan</vt:lpstr>
      <vt:lpstr>Slide 11</vt:lpstr>
      <vt:lpstr>Fun Facts: United Kingdom</vt:lpstr>
      <vt:lpstr>Slide 13</vt:lpstr>
      <vt:lpstr>Feudalism: a worldwide phenomenon  </vt:lpstr>
      <vt:lpstr>Same system;  halfway around the world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 vs. United Kingdom</dc:title>
  <dc:creator>tbringenberg</dc:creator>
  <cp:lastModifiedBy>tbringenberg</cp:lastModifiedBy>
  <cp:revision>34</cp:revision>
  <dcterms:created xsi:type="dcterms:W3CDTF">2011-05-24T12:23:45Z</dcterms:created>
  <dcterms:modified xsi:type="dcterms:W3CDTF">2011-05-27T11:44:42Z</dcterms:modified>
</cp:coreProperties>
</file>