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4" r:id="rId4"/>
    <p:sldId id="266" r:id="rId5"/>
    <p:sldId id="260" r:id="rId6"/>
    <p:sldId id="267" r:id="rId7"/>
    <p:sldId id="265" r:id="rId8"/>
    <p:sldId id="257" r:id="rId9"/>
    <p:sldId id="258" r:id="rId10"/>
    <p:sldId id="262" r:id="rId11"/>
    <p:sldId id="259" r:id="rId12"/>
    <p:sldId id="261" r:id="rId13"/>
    <p:sldId id="268" r:id="rId14"/>
  </p:sldIdLst>
  <p:sldSz cx="9144000" cy="6858000" type="screen4x3"/>
  <p:notesSz cx="68580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5D5C-75EB-413E-946E-DC5BD4645A30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A455-3BCE-40A7-B226-49351582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611F-ECCC-4128-BE38-A95CAD5A19D2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C988-3882-4FC0-B976-8A2F55C76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BC988-3882-4FC0-B976-8A2F55C76A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3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7F23-6BA5-45A3-8A42-3136905B097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5A1B-9684-4D91-87CB-E818F16D7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4/47/Saudi_Arabia_(orthographic_projection)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dullah_of_Saudi_Arabia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upload.wikimedia.org/wikipedia/commons/2/26/Coat_of_arms_of_Saudi_Arabia.sv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upload.wikimedia.org/wikipedia/commons/2/29/Average_GDP_PPP_per_capita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jaunted.com/files/admin/egyp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2656"/>
            <a:ext cx="3886200" cy="27556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143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to SWACANA</a:t>
            </a:r>
            <a:br>
              <a:rPr lang="en-US" dirty="0" smtClean="0"/>
            </a:br>
            <a:r>
              <a:rPr lang="en-US" sz="2700" dirty="0" smtClean="0"/>
              <a:t>(Southwest Asia, Central Asia, and North Africa)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066743">
            <a:off x="3720951" y="3675893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Byvik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WG 4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Land Size</a:t>
            </a:r>
            <a:endParaRPr lang="en-US" b="1" dirty="0" smtClean="0"/>
          </a:p>
          <a:p>
            <a:r>
              <a:rPr lang="en-US" b="1" dirty="0" smtClean="0"/>
              <a:t> Algeria (2.3 mil km)(11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 Saudi Arabia (2.1 mil km) (14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 Libya (1.7 mil km) (17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b="1" u="sng" dirty="0" smtClean="0"/>
              <a:t>Population</a:t>
            </a:r>
            <a:endParaRPr lang="en-US" b="1" dirty="0" smtClean="0"/>
          </a:p>
          <a:p>
            <a:r>
              <a:rPr lang="en-US" b="1" dirty="0" smtClean="0"/>
              <a:t>  Iran:  68 million (17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  Turkey:  69.7 million (18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  Egypt:  77.5 million (15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pic>
        <p:nvPicPr>
          <p:cNvPr id="4098" name="Picture 2" descr="http://t1.gstatic.com/images?q=tbn:ANd9GcTONUxs2oKSaueNKR8YLh__FLQWs5bZasR_C4b8bUWXbctUGDWK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2962899" cy="1971676"/>
          </a:xfrm>
          <a:prstGeom prst="rect">
            <a:avLst/>
          </a:prstGeom>
          <a:noFill/>
        </p:spPr>
      </p:pic>
      <p:pic>
        <p:nvPicPr>
          <p:cNvPr id="4100" name="Picture 4" descr="File:Saudi Arabia (orthographic projection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Recent conflicts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143000"/>
            <a:ext cx="4419600" cy="4525963"/>
          </a:xfrm>
        </p:spPr>
        <p:txBody>
          <a:bodyPr/>
          <a:lstStyle/>
          <a:p>
            <a:r>
              <a:rPr lang="en-US" b="1" dirty="0" smtClean="0"/>
              <a:t> Wars between Israel and Arab countries</a:t>
            </a:r>
          </a:p>
          <a:p>
            <a:pPr lvl="1"/>
            <a:r>
              <a:rPr lang="en-US" b="1" dirty="0" smtClean="0"/>
              <a:t>United States intervention (Gulf War, current situation in Iraq, etc.)</a:t>
            </a:r>
          </a:p>
          <a:p>
            <a:r>
              <a:rPr lang="en-US" b="1" dirty="0" smtClean="0"/>
              <a:t> Cycle of violence</a:t>
            </a:r>
          </a:p>
          <a:p>
            <a:endParaRPr lang="en-US" dirty="0"/>
          </a:p>
        </p:txBody>
      </p:sp>
      <p:pic>
        <p:nvPicPr>
          <p:cNvPr id="7170" name="Picture 2" descr="http://t3.gstatic.com/images?q=tbn:ANd9GcTFjw0wRxZCjWIrPqx8T-sKxZkXJsIu0eXWlA6alpDHavDZKGOs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3420932" cy="2276476"/>
          </a:xfrm>
          <a:prstGeom prst="rect">
            <a:avLst/>
          </a:prstGeom>
          <a:noFill/>
        </p:spPr>
      </p:pic>
      <p:pic>
        <p:nvPicPr>
          <p:cNvPr id="7172" name="Picture 4" descr="http://media.defenseindustrydaily.com/images/ORD_AIM-120_SLAMRAAM_CLAWS_Launch_from_Hummer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1981200" cy="1696279"/>
          </a:xfrm>
          <a:prstGeom prst="rect">
            <a:avLst/>
          </a:prstGeom>
          <a:noFill/>
        </p:spPr>
      </p:pic>
      <p:pic>
        <p:nvPicPr>
          <p:cNvPr id="7174" name="Picture 6" descr="http://www.motifake.com/image/demotivational-poster/0811/operation-iraqi-freedom-demotivational-poster-1227769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14400"/>
            <a:ext cx="3657600" cy="316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Middle East Today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 Today, the countries of the Middle East reflect the vast differences in cultures and beliefs of its people, and the differences in the physical resources of the lands.</a:t>
            </a:r>
          </a:p>
          <a:p>
            <a:r>
              <a:rPr lang="en-US" b="1" dirty="0" smtClean="0"/>
              <a:t>      Much of the oil used by modern countries comes from the Middle East. </a:t>
            </a:r>
          </a:p>
          <a:p>
            <a:r>
              <a:rPr lang="en-US" b="1" dirty="0" smtClean="0"/>
              <a:t>      Countries with oil are wealthier</a:t>
            </a:r>
          </a:p>
          <a:p>
            <a:r>
              <a:rPr lang="en-US" b="1" dirty="0" smtClean="0"/>
              <a:t>      Countries without much oil are usually very poor</a:t>
            </a:r>
          </a:p>
          <a:p>
            <a:r>
              <a:rPr lang="en-US" b="1" dirty="0" smtClean="0"/>
              <a:t>Oil-Rich Countries:</a:t>
            </a:r>
          </a:p>
          <a:p>
            <a:pPr lvl="1"/>
            <a:r>
              <a:rPr lang="en-US" b="1" dirty="0" smtClean="0"/>
              <a:t>Saudi Arabia</a:t>
            </a:r>
          </a:p>
          <a:p>
            <a:pPr lvl="1"/>
            <a:r>
              <a:rPr lang="en-US" b="1" dirty="0" smtClean="0"/>
              <a:t>Kuwait</a:t>
            </a:r>
          </a:p>
          <a:p>
            <a:pPr lvl="1"/>
            <a:r>
              <a:rPr lang="en-US" b="1" dirty="0" smtClean="0"/>
              <a:t>United Arab Emirates</a:t>
            </a:r>
          </a:p>
          <a:p>
            <a:r>
              <a:rPr lang="en-US" b="1" dirty="0" smtClean="0"/>
              <a:t>      When there is trouble in the Middle East, the oil supply becomes uncertain, and prices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“Cradle of Civilization”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“</a:t>
            </a:r>
            <a:r>
              <a:rPr lang="en-US" sz="3600" b="1" i="1" dirty="0" smtClean="0"/>
              <a:t>Middle East</a:t>
            </a:r>
            <a:r>
              <a:rPr lang="en-US" sz="3600" dirty="0" smtClean="0"/>
              <a:t>” refers to Northern Africa and Southwest Asia</a:t>
            </a:r>
            <a:endParaRPr lang="en-US" sz="3600" b="1" dirty="0" smtClean="0"/>
          </a:p>
          <a:p>
            <a:r>
              <a:rPr lang="en-US" sz="3600" dirty="0" smtClean="0"/>
              <a:t> The oldest civilizations in human history developed in the Middle East</a:t>
            </a:r>
          </a:p>
          <a:p>
            <a:r>
              <a:rPr lang="en-US" sz="3600" dirty="0" smtClean="0"/>
              <a:t> Early civilizations in </a:t>
            </a:r>
            <a:r>
              <a:rPr lang="en-US" sz="3600" b="1" dirty="0" smtClean="0"/>
              <a:t>Mesopotamia</a:t>
            </a:r>
            <a:r>
              <a:rPr lang="en-US" sz="3600" dirty="0" smtClean="0"/>
              <a:t> between the Tigris and Euphrates Rivers in today’s Iraq</a:t>
            </a:r>
          </a:p>
          <a:p>
            <a:r>
              <a:rPr lang="en-US" sz="3600" dirty="0" smtClean="0"/>
              <a:t>Current Significance</a:t>
            </a:r>
          </a:p>
          <a:p>
            <a:pPr lvl="1"/>
            <a:r>
              <a:rPr lang="en-US" dirty="0" smtClean="0"/>
              <a:t>The region is significant to the United States for two major reasons:</a:t>
            </a:r>
          </a:p>
          <a:p>
            <a:pPr lvl="2"/>
            <a:r>
              <a:rPr lang="en-US" sz="3200" dirty="0" smtClean="0"/>
              <a:t>Religion </a:t>
            </a:r>
          </a:p>
          <a:p>
            <a:pPr lvl="2"/>
            <a:r>
              <a:rPr lang="en-US" sz="3200" dirty="0" smtClean="0"/>
              <a:t>Natural resources (oil)</a:t>
            </a:r>
          </a:p>
          <a:p>
            <a:endParaRPr lang="en-US" sz="3600" dirty="0" smtClean="0"/>
          </a:p>
          <a:p>
            <a:endParaRPr lang="en-US" dirty="0"/>
          </a:p>
        </p:txBody>
      </p:sp>
      <p:pic>
        <p:nvPicPr>
          <p:cNvPr id="3074" name="Picture 2" descr="http://2media.nowpublic.net/images/97/a6/97a6a97b741c88500bfe2ea2f7556e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507041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838200"/>
            <a:ext cx="5486400" cy="5791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Religion</a:t>
            </a:r>
          </a:p>
          <a:p>
            <a:r>
              <a:rPr lang="en-US" b="1" dirty="0" smtClean="0"/>
              <a:t> Three major religions originated in Middle East:</a:t>
            </a:r>
          </a:p>
          <a:p>
            <a:pPr lvl="1"/>
            <a:r>
              <a:rPr lang="en-US" b="1" dirty="0" smtClean="0"/>
              <a:t>Judaism, Christianity, Islam</a:t>
            </a:r>
          </a:p>
          <a:p>
            <a:pPr lvl="1"/>
            <a:r>
              <a:rPr lang="en-US" b="1" dirty="0" smtClean="0"/>
              <a:t> All from </a:t>
            </a:r>
            <a:r>
              <a:rPr lang="en-US" b="1" dirty="0" err="1" smtClean="0"/>
              <a:t>Abrahamic</a:t>
            </a:r>
            <a:r>
              <a:rPr lang="en-US" b="1" dirty="0" smtClean="0"/>
              <a:t> tradition</a:t>
            </a:r>
          </a:p>
          <a:p>
            <a:r>
              <a:rPr lang="en-US" b="1" dirty="0" smtClean="0"/>
              <a:t>Middle East today:</a:t>
            </a:r>
          </a:p>
          <a:p>
            <a:pPr lvl="1"/>
            <a:r>
              <a:rPr lang="en-US" b="1" dirty="0" smtClean="0"/>
              <a:t>Arabic (language)</a:t>
            </a:r>
          </a:p>
          <a:p>
            <a:pPr lvl="1"/>
            <a:r>
              <a:rPr lang="en-US" b="1" dirty="0" smtClean="0"/>
              <a:t>Muslim (religion) </a:t>
            </a:r>
          </a:p>
          <a:p>
            <a:pPr lvl="1"/>
            <a:r>
              <a:rPr lang="en-US" b="1" dirty="0" smtClean="0"/>
              <a:t>Mixture of cultures causes tension</a:t>
            </a:r>
          </a:p>
          <a:p>
            <a:r>
              <a:rPr lang="en-US" b="1" dirty="0" smtClean="0"/>
              <a:t>      Because of all the different cultures and the religious significance of the region, there </a:t>
            </a:r>
            <a:r>
              <a:rPr lang="en-US" sz="3600" b="1" dirty="0" smtClean="0"/>
              <a:t>has been serious conflict for thousands of years.</a:t>
            </a:r>
          </a:p>
          <a:p>
            <a:endParaRPr lang="en-US" sz="3600" b="1" dirty="0" smtClean="0"/>
          </a:p>
          <a:p>
            <a:endParaRPr lang="en-US" dirty="0"/>
          </a:p>
        </p:txBody>
      </p:sp>
      <p:pic>
        <p:nvPicPr>
          <p:cNvPr id="2050" name="Picture 2" descr="http://makkah.files.wordpress.com/2009/12/2095817-the-dome-of-the-rock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15060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Many of the Islamic countries do not like Western ideas because of their traditional religious beliefs.</a:t>
            </a:r>
          </a:p>
          <a:p>
            <a:pPr lvl="1"/>
            <a:r>
              <a:rPr lang="en-US" sz="2000" b="1" dirty="0" smtClean="0"/>
              <a:t>Women’s role in society</a:t>
            </a:r>
          </a:p>
          <a:p>
            <a:pPr lvl="1"/>
            <a:r>
              <a:rPr lang="en-US" sz="4000" b="1" dirty="0" smtClean="0"/>
              <a:t>“infidels” in Muslim lands</a:t>
            </a:r>
          </a:p>
          <a:p>
            <a:pPr lvl="1"/>
            <a:r>
              <a:rPr lang="en-US" sz="4000" b="1" dirty="0" smtClean="0"/>
              <a:t>Separation of church and state</a:t>
            </a:r>
          </a:p>
          <a:p>
            <a:r>
              <a:rPr lang="en-US" sz="4000" b="1" dirty="0" smtClean="0"/>
              <a:t>Many others in the Middle East feel that the modern countries take advantage of them for their natural resources (oil).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09600"/>
            <a:ext cx="5867400" cy="6096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8000" b="1" dirty="0"/>
          </a:p>
          <a:p>
            <a:r>
              <a:rPr lang="en-US" sz="8000" b="1" dirty="0" smtClean="0"/>
              <a:t>Palestine </a:t>
            </a:r>
            <a:r>
              <a:rPr lang="en-US" sz="8000" b="1" dirty="0"/>
              <a:t>is a major area of </a:t>
            </a:r>
            <a:r>
              <a:rPr lang="en-US" sz="8000" b="1" dirty="0" smtClean="0"/>
              <a:t>conflict:</a:t>
            </a:r>
          </a:p>
          <a:p>
            <a:pPr lvl="1"/>
            <a:r>
              <a:rPr lang="en-US" sz="8000" b="1" dirty="0" smtClean="0"/>
              <a:t>Jews </a:t>
            </a:r>
            <a:r>
              <a:rPr lang="en-US" sz="8000" b="1" dirty="0"/>
              <a:t>believe that this land was given to them by God (the Promised Land).  </a:t>
            </a:r>
            <a:endParaRPr lang="en-US" sz="8000" b="1" dirty="0" smtClean="0"/>
          </a:p>
          <a:p>
            <a:pPr lvl="1"/>
            <a:r>
              <a:rPr lang="en-US" sz="8000" b="1" dirty="0" smtClean="0"/>
              <a:t>Palestinians </a:t>
            </a:r>
            <a:r>
              <a:rPr lang="en-US" sz="8000" b="1" dirty="0"/>
              <a:t>(Arabs) have also lived there for thousands of </a:t>
            </a:r>
            <a:r>
              <a:rPr lang="en-US" sz="8000" b="1" dirty="0" smtClean="0"/>
              <a:t>years.</a:t>
            </a:r>
          </a:p>
          <a:p>
            <a:r>
              <a:rPr lang="en-US" sz="8000" b="1" dirty="0" smtClean="0"/>
              <a:t>Most </a:t>
            </a:r>
            <a:r>
              <a:rPr lang="en-US" sz="8000" b="1" dirty="0"/>
              <a:t>of the world today calls it Israel</a:t>
            </a:r>
          </a:p>
          <a:p>
            <a:r>
              <a:rPr lang="en-US" sz="8000" b="1" dirty="0" smtClean="0"/>
              <a:t>The </a:t>
            </a:r>
            <a:r>
              <a:rPr lang="en-US" sz="8000" b="1" dirty="0"/>
              <a:t>city of Jerusalem lies at the heart of the conflict.  It is sacred to Jews, Christians, and </a:t>
            </a:r>
            <a:r>
              <a:rPr lang="en-US" sz="8000" b="1" dirty="0" smtClean="0"/>
              <a:t>Muslims.</a:t>
            </a:r>
          </a:p>
          <a:p>
            <a:pPr lvl="2"/>
            <a:r>
              <a:rPr lang="en-US" sz="8000" b="1" dirty="0" smtClean="0"/>
              <a:t>Dome </a:t>
            </a:r>
            <a:r>
              <a:rPr lang="en-US" sz="8000" b="1" dirty="0"/>
              <a:t>of the Rock (</a:t>
            </a:r>
            <a:r>
              <a:rPr lang="en-US" sz="8000" b="1" dirty="0" smtClean="0"/>
              <a:t>Islam)</a:t>
            </a:r>
          </a:p>
          <a:p>
            <a:pPr lvl="2"/>
            <a:r>
              <a:rPr lang="en-US" sz="8000" b="1" dirty="0" smtClean="0"/>
              <a:t>Western </a:t>
            </a:r>
            <a:r>
              <a:rPr lang="en-US" sz="8000" b="1" dirty="0"/>
              <a:t>Wall (</a:t>
            </a:r>
            <a:r>
              <a:rPr lang="en-US" sz="8000" b="1" dirty="0" smtClean="0"/>
              <a:t>Judaism)</a:t>
            </a:r>
          </a:p>
          <a:p>
            <a:pPr lvl="2"/>
            <a:r>
              <a:rPr lang="en-US" sz="8000" b="1" dirty="0" smtClean="0"/>
              <a:t>Church </a:t>
            </a:r>
            <a:r>
              <a:rPr lang="en-US" sz="8000" b="1" dirty="0"/>
              <a:t>of Holy Sepulcher, Bethlehem (Christianity)</a:t>
            </a:r>
          </a:p>
          <a:p>
            <a:endParaRPr lang="en-US" dirty="0"/>
          </a:p>
        </p:txBody>
      </p:sp>
      <p:pic>
        <p:nvPicPr>
          <p:cNvPr id="6148" name="Picture 4" descr="http://www.law.edu/res/images/news/Spring%202010/Jerusalem_from_mt_ol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2895600" cy="1893765"/>
          </a:xfrm>
          <a:prstGeom prst="rect">
            <a:avLst/>
          </a:prstGeom>
          <a:noFill/>
        </p:spPr>
      </p:pic>
      <p:pic>
        <p:nvPicPr>
          <p:cNvPr id="6150" name="Picture 6" descr="http://www.topnews.in/files/Israel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048000"/>
            <a:ext cx="2111829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8000" b="1" dirty="0" smtClean="0"/>
              <a:t>      Several wars and peace agreements in the 20</a:t>
            </a:r>
            <a:r>
              <a:rPr lang="en-US" sz="8000" b="1" baseline="30000" dirty="0" smtClean="0"/>
              <a:t>th</a:t>
            </a:r>
            <a:r>
              <a:rPr lang="en-US" sz="8000" b="1" dirty="0" smtClean="0"/>
              <a:t> century</a:t>
            </a:r>
          </a:p>
          <a:p>
            <a:pPr lvl="1"/>
            <a:r>
              <a:rPr lang="en-US" sz="8000" b="1" dirty="0" smtClean="0"/>
              <a:t>United States has usually favored Israel </a:t>
            </a:r>
          </a:p>
          <a:p>
            <a:pPr lvl="1"/>
            <a:r>
              <a:rPr lang="en-US" sz="8000" b="1" dirty="0" smtClean="0"/>
              <a:t>Arab states have usually favored the Palestinians</a:t>
            </a:r>
          </a:p>
          <a:p>
            <a:pPr lvl="1"/>
            <a:r>
              <a:rPr lang="en-US" sz="8000" b="1" dirty="0" smtClean="0"/>
              <a:t>Many in the Middle East hate the United States for supporting Israel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Governments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295400"/>
            <a:ext cx="5334000" cy="4525963"/>
          </a:xfrm>
        </p:spPr>
        <p:txBody>
          <a:bodyPr/>
          <a:lstStyle/>
          <a:p>
            <a:r>
              <a:rPr lang="en-US" b="1" dirty="0" smtClean="0"/>
              <a:t>Few democracies </a:t>
            </a:r>
          </a:p>
          <a:p>
            <a:r>
              <a:rPr lang="en-US" b="1" dirty="0" smtClean="0"/>
              <a:t>Many dictatorships or theocracies </a:t>
            </a:r>
          </a:p>
          <a:p>
            <a:r>
              <a:rPr lang="en-US" b="1" dirty="0" smtClean="0"/>
              <a:t>Governments typically do not protect human rights</a:t>
            </a:r>
          </a:p>
          <a:p>
            <a:r>
              <a:rPr lang="en-US" b="1" dirty="0" smtClean="0"/>
              <a:t>Some have supported terrorism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9/98/Abdullah_of_Saudi_Arab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2912911" cy="3648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57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King Abdullah bin Abdul-Aziz of Saudi Arabia</a:t>
            </a:r>
            <a:endParaRPr lang="en-US" dirty="0"/>
          </a:p>
        </p:txBody>
      </p:sp>
      <p:pic>
        <p:nvPicPr>
          <p:cNvPr id="1028" name="Picture 4" descr="File:Coat of arms of Saudi Arabia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52400"/>
            <a:ext cx="17113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Wealth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5257800" cy="5410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6400" dirty="0"/>
          </a:p>
          <a:p>
            <a:r>
              <a:rPr lang="en-US" sz="8600" b="1" dirty="0" smtClean="0"/>
              <a:t>Countries </a:t>
            </a:r>
            <a:r>
              <a:rPr lang="en-US" sz="8600" b="1" dirty="0"/>
              <a:t>with above average per capita </a:t>
            </a:r>
            <a:r>
              <a:rPr lang="en-US" sz="8600" b="1" dirty="0" smtClean="0"/>
              <a:t>GDPs:</a:t>
            </a:r>
          </a:p>
          <a:p>
            <a:pPr lvl="1"/>
            <a:r>
              <a:rPr lang="en-US" sz="8600" b="1" dirty="0" smtClean="0"/>
              <a:t>Kuwait</a:t>
            </a:r>
            <a:r>
              <a:rPr lang="en-US" sz="8600" b="1" dirty="0"/>
              <a:t>:  $</a:t>
            </a:r>
            <a:r>
              <a:rPr lang="en-US" sz="8600" b="1" dirty="0" smtClean="0"/>
              <a:t>22,100</a:t>
            </a:r>
          </a:p>
          <a:p>
            <a:pPr lvl="1"/>
            <a:r>
              <a:rPr lang="en-US" sz="8600" b="1" dirty="0" smtClean="0"/>
              <a:t>United </a:t>
            </a:r>
            <a:r>
              <a:rPr lang="en-US" sz="8600" b="1" dirty="0"/>
              <a:t>Arab </a:t>
            </a:r>
            <a:r>
              <a:rPr lang="en-US" sz="8600" b="1" dirty="0" smtClean="0"/>
              <a:t>Emirates</a:t>
            </a:r>
            <a:r>
              <a:rPr lang="en-US" sz="8600" b="1" dirty="0"/>
              <a:t>:  $</a:t>
            </a:r>
            <a:r>
              <a:rPr lang="en-US" sz="8600" b="1" dirty="0" smtClean="0"/>
              <a:t>29,100</a:t>
            </a:r>
          </a:p>
          <a:p>
            <a:pPr lvl="1"/>
            <a:r>
              <a:rPr lang="en-US" sz="8600" b="1" dirty="0" smtClean="0"/>
              <a:t>Qatar</a:t>
            </a:r>
            <a:r>
              <a:rPr lang="en-US" sz="8600" b="1" dirty="0"/>
              <a:t>:  $</a:t>
            </a:r>
            <a:r>
              <a:rPr lang="en-US" sz="8600" b="1" dirty="0" smtClean="0"/>
              <a:t>26,000</a:t>
            </a:r>
          </a:p>
          <a:p>
            <a:pPr lvl="1"/>
            <a:r>
              <a:rPr lang="en-US" sz="8600" b="1" dirty="0" smtClean="0"/>
              <a:t>Israel</a:t>
            </a:r>
            <a:r>
              <a:rPr lang="en-US" sz="8600" b="1" dirty="0"/>
              <a:t>:  $22,200</a:t>
            </a:r>
          </a:p>
          <a:p>
            <a:r>
              <a:rPr lang="en-US" sz="8600" b="1" dirty="0" smtClean="0"/>
              <a:t>Unequal </a:t>
            </a:r>
            <a:r>
              <a:rPr lang="en-US" sz="8600" b="1" dirty="0"/>
              <a:t>income distribution</a:t>
            </a:r>
          </a:p>
          <a:p>
            <a:r>
              <a:rPr lang="en-US" sz="8600" b="1" dirty="0" smtClean="0"/>
              <a:t>Developing Countries</a:t>
            </a:r>
          </a:p>
          <a:p>
            <a:pPr lvl="2"/>
            <a:r>
              <a:rPr lang="en-US" sz="8600" b="1" dirty="0" smtClean="0"/>
              <a:t>Yemen</a:t>
            </a:r>
            <a:r>
              <a:rPr lang="en-US" sz="8600" b="1" dirty="0"/>
              <a:t>:  $</a:t>
            </a:r>
            <a:r>
              <a:rPr lang="en-US" sz="8600" b="1" dirty="0" smtClean="0"/>
              <a:t>800</a:t>
            </a:r>
          </a:p>
          <a:p>
            <a:pPr lvl="2"/>
            <a:r>
              <a:rPr lang="en-US" sz="8600" b="1" dirty="0" smtClean="0"/>
              <a:t>Egypt</a:t>
            </a:r>
            <a:r>
              <a:rPr lang="en-US" sz="8600" b="1" dirty="0"/>
              <a:t>:  $</a:t>
            </a:r>
            <a:r>
              <a:rPr lang="en-US" sz="8600" b="1" dirty="0" smtClean="0"/>
              <a:t>4,400</a:t>
            </a:r>
          </a:p>
          <a:p>
            <a:pPr lvl="2"/>
            <a:r>
              <a:rPr lang="en-US" sz="8600" b="1" dirty="0" smtClean="0"/>
              <a:t>Iraq</a:t>
            </a:r>
            <a:r>
              <a:rPr lang="en-US" sz="8600" b="1" dirty="0"/>
              <a:t>:  $3,400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newsliteimgs.s3.amazonaws.com/100609_yach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897630" cy="2514600"/>
          </a:xfrm>
          <a:prstGeom prst="rect">
            <a:avLst/>
          </a:prstGeom>
          <a:noFill/>
        </p:spPr>
      </p:pic>
      <p:pic>
        <p:nvPicPr>
          <p:cNvPr id="9220" name="Picture 4" descr="File:Average GDP PPP per capita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3962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Terrorism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4864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Terrorism is not at all a new idea</a:t>
            </a:r>
          </a:p>
          <a:p>
            <a:r>
              <a:rPr lang="en-US" b="1" dirty="0" smtClean="0"/>
              <a:t>Many in the United States didn’t know much about it until the World Trade Center attacks in 2001.  </a:t>
            </a:r>
          </a:p>
          <a:p>
            <a:r>
              <a:rPr lang="en-US" b="1" dirty="0" smtClean="0"/>
              <a:t>Terrorism has been around for centuries</a:t>
            </a:r>
          </a:p>
          <a:p>
            <a:r>
              <a:rPr lang="en-US" b="1" dirty="0" smtClean="0"/>
              <a:t>Islamic extremists use these methods to try to achieve their goals</a:t>
            </a:r>
          </a:p>
          <a:p>
            <a:r>
              <a:rPr lang="en-US" b="1" dirty="0" smtClean="0"/>
              <a:t> Islam is a peaceful religion, but terrorists often convince people that their actions are supported by the Koran (Islamic “Bible”).</a:t>
            </a:r>
          </a:p>
          <a:p>
            <a:endParaRPr lang="en-US" dirty="0"/>
          </a:p>
        </p:txBody>
      </p:sp>
      <p:pic>
        <p:nvPicPr>
          <p:cNvPr id="8194" name="Picture 2" descr="http://publicsafety.ohio.gov/NPM/img/ReadyTerror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3323013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223</Words>
  <Application>Microsoft Office PowerPoint</Application>
  <PresentationFormat>On-screen Show (4:3)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Intro to SWACANA (Southwest Asia, Central Asia, and North Africa)   </vt:lpstr>
      <vt:lpstr>“Cradle of Civilization” </vt:lpstr>
      <vt:lpstr>History:</vt:lpstr>
      <vt:lpstr>PowerPoint Presentation</vt:lpstr>
      <vt:lpstr>History:</vt:lpstr>
      <vt:lpstr>PowerPoint Presentation</vt:lpstr>
      <vt:lpstr>Governments</vt:lpstr>
      <vt:lpstr>Wealth </vt:lpstr>
      <vt:lpstr>Terrorism </vt:lpstr>
      <vt:lpstr>Size</vt:lpstr>
      <vt:lpstr>Recent conflicts </vt:lpstr>
      <vt:lpstr>Middle East Today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SWACANA (Southwest Asia, Central Asia, and North Africa)  “Middle East” refers to Northern Africa and Southwest Asia   </dc:title>
  <dc:creator>tbringenberg</dc:creator>
  <cp:lastModifiedBy>Byvik, Larry</cp:lastModifiedBy>
  <cp:revision>79</cp:revision>
  <dcterms:created xsi:type="dcterms:W3CDTF">2011-02-17T16:59:40Z</dcterms:created>
  <dcterms:modified xsi:type="dcterms:W3CDTF">2013-01-30T13:50:33Z</dcterms:modified>
</cp:coreProperties>
</file>