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4660"/>
  </p:normalViewPr>
  <p:slideViewPr>
    <p:cSldViewPr>
      <p:cViewPr varScale="1">
        <p:scale>
          <a:sx n="46" d="100"/>
          <a:sy n="46" d="100"/>
        </p:scale>
        <p:origin x="-6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8228-1A8C-4F05-B876-DA0E96D8F402}" type="datetimeFigureOut">
              <a:rPr lang="en-US" smtClean="0"/>
              <a:t>1/31/2011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23C4E-F7AD-4414-80BB-825FAD4FE71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623C4E-F7AD-4414-80BB-825FAD4FE71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CA9255-CD1B-4972-B666-6F52AC1715C0}"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A9255-CD1B-4972-B666-6F52AC1715C0}"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A9255-CD1B-4972-B666-6F52AC1715C0}"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A9255-CD1B-4972-B666-6F52AC1715C0}"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A9255-CD1B-4972-B666-6F52AC1715C0}" type="datetimeFigureOut">
              <a:rPr lang="en-US" smtClean="0"/>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CA9255-CD1B-4972-B666-6F52AC1715C0}" type="datetimeFigureOut">
              <a:rPr lang="en-US" smtClean="0"/>
              <a:t>1/31/2011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CA9255-CD1B-4972-B666-6F52AC1715C0}" type="datetimeFigureOut">
              <a:rPr lang="en-US" smtClean="0"/>
              <a:t>1/31/2011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CA9255-CD1B-4972-B666-6F52AC1715C0}" type="datetimeFigureOut">
              <a:rPr lang="en-US" smtClean="0"/>
              <a:t>1/31/2011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A9255-CD1B-4972-B666-6F52AC1715C0}" type="datetimeFigureOut">
              <a:rPr lang="en-US" smtClean="0"/>
              <a:t>1/31/2011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A9255-CD1B-4972-B666-6F52AC1715C0}" type="datetimeFigureOut">
              <a:rPr lang="en-US" smtClean="0"/>
              <a:t>1/31/2011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A9255-CD1B-4972-B666-6F52AC1715C0}" type="datetimeFigureOut">
              <a:rPr lang="en-US" smtClean="0"/>
              <a:t>1/31/2011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2EA13-7EB4-42C5-914F-9E25963A11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A9255-CD1B-4972-B666-6F52AC1715C0}" type="datetimeFigureOut">
              <a:rPr lang="en-US" smtClean="0"/>
              <a:t>1/31/2011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2EA13-7EB4-42C5-914F-9E25963A11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048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447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PRO</a:t>
            </a:r>
            <a:endParaRPr lang="en-US" sz="2800" b="1" dirty="0">
              <a:solidFill>
                <a:schemeClr val="tx2"/>
              </a:solidFill>
              <a:latin typeface="Perpetua" pitchFamily="18" charset="0"/>
            </a:endParaRPr>
          </a:p>
        </p:txBody>
      </p:sp>
      <p:sp>
        <p:nvSpPr>
          <p:cNvPr id="7" name="TextBox 6"/>
          <p:cNvSpPr txBox="1"/>
          <p:nvPr/>
        </p:nvSpPr>
        <p:spPr>
          <a:xfrm>
            <a:off x="381000" y="2286000"/>
            <a:ext cx="8305800" cy="3416320"/>
          </a:xfrm>
          <a:prstGeom prst="rect">
            <a:avLst/>
          </a:prstGeom>
          <a:noFill/>
        </p:spPr>
        <p:txBody>
          <a:bodyPr wrap="square" rtlCol="0">
            <a:spAutoFit/>
          </a:bodyPr>
          <a:lstStyle/>
          <a:p>
            <a:r>
              <a:rPr lang="en-US" sz="3600" dirty="0" smtClean="0">
                <a:solidFill>
                  <a:schemeClr val="tx2"/>
                </a:solidFill>
                <a:latin typeface="Perpetua" pitchFamily="18" charset="0"/>
              </a:rPr>
              <a:t>Jobs and factories have been shipped to Mexico, but supplier is not shipped. In other words, US manufacturers continue to purchase from their suppliers in US. Unlike jobs and factories exported to China, US suppliers connections are not cut.</a:t>
            </a:r>
            <a:endParaRPr lang="en-US" sz="3600" dirty="0">
              <a:solidFill>
                <a:schemeClr val="tx2"/>
              </a:solidFill>
              <a:latin typeface="Perpetua"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3657600" y="762000"/>
            <a:ext cx="1981200" cy="1620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2954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CON</a:t>
            </a:r>
            <a:endParaRPr lang="en-US" sz="2800" b="1" dirty="0">
              <a:solidFill>
                <a:schemeClr val="tx2"/>
              </a:solidFill>
              <a:latin typeface="Perpetua" pitchFamily="18" charset="0"/>
            </a:endParaRPr>
          </a:p>
        </p:txBody>
      </p:sp>
      <p:sp>
        <p:nvSpPr>
          <p:cNvPr id="6" name="Rectangle 5"/>
          <p:cNvSpPr/>
          <p:nvPr/>
        </p:nvSpPr>
        <p:spPr>
          <a:xfrm>
            <a:off x="838200" y="1828800"/>
            <a:ext cx="7924800" cy="1754326"/>
          </a:xfrm>
          <a:prstGeom prst="rect">
            <a:avLst/>
          </a:prstGeom>
        </p:spPr>
        <p:txBody>
          <a:bodyPr wrap="square">
            <a:spAutoFit/>
          </a:bodyPr>
          <a:lstStyle/>
          <a:p>
            <a:r>
              <a:rPr lang="en-US" sz="3600" dirty="0" smtClean="0">
                <a:solidFill>
                  <a:schemeClr val="tx2"/>
                </a:solidFill>
                <a:latin typeface="Perpetua" pitchFamily="18" charset="0"/>
              </a:rPr>
              <a:t>US companies away from the border are gaining negative results from NAFTA, notably jobs</a:t>
            </a:r>
            <a:endParaRPr lang="en-US" sz="3600" dirty="0">
              <a:solidFill>
                <a:schemeClr val="tx2"/>
              </a:solidFill>
              <a:latin typeface="Perpetua"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3276600" y="2971800"/>
            <a:ext cx="3840530" cy="3451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447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PRO</a:t>
            </a:r>
            <a:endParaRPr lang="en-US" sz="2800" b="1" dirty="0">
              <a:solidFill>
                <a:schemeClr val="tx2"/>
              </a:solidFill>
              <a:latin typeface="Perpetua" pitchFamily="18" charset="0"/>
            </a:endParaRPr>
          </a:p>
        </p:txBody>
      </p:sp>
      <p:sp>
        <p:nvSpPr>
          <p:cNvPr id="7" name="Rectangle 6"/>
          <p:cNvSpPr/>
          <p:nvPr/>
        </p:nvSpPr>
        <p:spPr>
          <a:xfrm>
            <a:off x="914400" y="2057400"/>
            <a:ext cx="7543800" cy="4524315"/>
          </a:xfrm>
          <a:prstGeom prst="rect">
            <a:avLst/>
          </a:prstGeom>
        </p:spPr>
        <p:txBody>
          <a:bodyPr wrap="square">
            <a:spAutoFit/>
          </a:bodyPr>
          <a:lstStyle/>
          <a:p>
            <a:r>
              <a:rPr lang="en-US" sz="3600" dirty="0" smtClean="0">
                <a:solidFill>
                  <a:schemeClr val="tx2"/>
                </a:solidFill>
                <a:latin typeface="Perpetua" pitchFamily="18" charset="0"/>
              </a:rPr>
              <a:t>NAFTA'S goal is to reduce tariffs among Mexico, Canada, and the United States over a period of years, making it easier to trade goods across national borders, and increasing economic efficiency in North America. It deserves the strong support of all those who believe in liberty and free markets.</a:t>
            </a:r>
            <a:endParaRPr lang="en-US" sz="3600" dirty="0">
              <a:solidFill>
                <a:schemeClr val="tx2"/>
              </a:solidFill>
              <a:latin typeface="Perpet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828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CON</a:t>
            </a:r>
            <a:endParaRPr lang="en-US" sz="2800" b="1" dirty="0">
              <a:solidFill>
                <a:schemeClr val="tx2"/>
              </a:solidFill>
              <a:latin typeface="Perpetua" pitchFamily="18" charset="0"/>
            </a:endParaRPr>
          </a:p>
        </p:txBody>
      </p:sp>
      <p:sp>
        <p:nvSpPr>
          <p:cNvPr id="6" name="Rectangle 5"/>
          <p:cNvSpPr/>
          <p:nvPr/>
        </p:nvSpPr>
        <p:spPr>
          <a:xfrm>
            <a:off x="1371600" y="1981200"/>
            <a:ext cx="7239000" cy="1200329"/>
          </a:xfrm>
          <a:prstGeom prst="rect">
            <a:avLst/>
          </a:prstGeom>
        </p:spPr>
        <p:txBody>
          <a:bodyPr wrap="square">
            <a:spAutoFit/>
          </a:bodyPr>
          <a:lstStyle/>
          <a:p>
            <a:r>
              <a:rPr lang="en-US" sz="3600" dirty="0" smtClean="0">
                <a:solidFill>
                  <a:schemeClr val="tx2"/>
                </a:solidFill>
                <a:latin typeface="Perpetua" pitchFamily="18" charset="0"/>
              </a:rPr>
              <a:t>Environment is seriously jeopardized as pollution will increase</a:t>
            </a:r>
            <a:endParaRPr lang="en-US" sz="3600" dirty="0">
              <a:solidFill>
                <a:schemeClr val="tx2"/>
              </a:solidFill>
              <a:latin typeface="Perpetua"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2895600" y="3429000"/>
            <a:ext cx="428625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828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CON</a:t>
            </a:r>
            <a:endParaRPr lang="en-US" sz="2800" b="1" dirty="0">
              <a:solidFill>
                <a:schemeClr val="tx2"/>
              </a:solidFill>
              <a:latin typeface="Perpetua" pitchFamily="18" charset="0"/>
            </a:endParaRPr>
          </a:p>
        </p:txBody>
      </p:sp>
      <p:sp>
        <p:nvSpPr>
          <p:cNvPr id="6" name="TextBox 5"/>
          <p:cNvSpPr txBox="1"/>
          <p:nvPr/>
        </p:nvSpPr>
        <p:spPr>
          <a:xfrm>
            <a:off x="762000" y="2590800"/>
            <a:ext cx="7696200" cy="646331"/>
          </a:xfrm>
          <a:prstGeom prst="rect">
            <a:avLst/>
          </a:prstGeom>
          <a:noFill/>
        </p:spPr>
        <p:txBody>
          <a:bodyPr wrap="square" rtlCol="0">
            <a:spAutoFit/>
          </a:bodyPr>
          <a:lstStyle/>
          <a:p>
            <a:r>
              <a:rPr lang="en-US" sz="3600" dirty="0" smtClean="0">
                <a:solidFill>
                  <a:schemeClr val="tx2"/>
                </a:solidFill>
                <a:latin typeface="Perpetua" pitchFamily="18" charset="0"/>
              </a:rPr>
              <a:t>Factories are relocated, and jobs are cut.</a:t>
            </a:r>
            <a:endParaRPr lang="en-US" sz="3600" dirty="0">
              <a:solidFill>
                <a:schemeClr val="tx2"/>
              </a:solidFill>
              <a:latin typeface="Perpetua"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438400" y="3352800"/>
            <a:ext cx="3810000" cy="276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447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PRO</a:t>
            </a:r>
            <a:endParaRPr lang="en-US" sz="2800" b="1" dirty="0">
              <a:solidFill>
                <a:schemeClr val="tx2"/>
              </a:solidFill>
              <a:latin typeface="Perpetua" pitchFamily="18" charset="0"/>
            </a:endParaRPr>
          </a:p>
        </p:txBody>
      </p:sp>
      <p:sp>
        <p:nvSpPr>
          <p:cNvPr id="6" name="TextBox 5"/>
          <p:cNvSpPr txBox="1"/>
          <p:nvPr/>
        </p:nvSpPr>
        <p:spPr>
          <a:xfrm>
            <a:off x="838200" y="1905000"/>
            <a:ext cx="7696200" cy="2308324"/>
          </a:xfrm>
          <a:prstGeom prst="rect">
            <a:avLst/>
          </a:prstGeom>
          <a:noFill/>
        </p:spPr>
        <p:txBody>
          <a:bodyPr wrap="square" rtlCol="0">
            <a:spAutoFit/>
          </a:bodyPr>
          <a:lstStyle/>
          <a:p>
            <a:r>
              <a:rPr lang="en-US" sz="3600" dirty="0" smtClean="0">
                <a:solidFill>
                  <a:schemeClr val="tx2"/>
                </a:solidFill>
              </a:rPr>
              <a:t>Mexicans benefit from this treaty, since more jobs are created for low income people, and help build the Mexican economy.</a:t>
            </a:r>
            <a:endParaRPr lang="en-US" sz="3600" dirty="0">
              <a:solidFill>
                <a:schemeClr val="tx2"/>
              </a:solidFill>
              <a:latin typeface="Perpetua"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5029200" y="3657600"/>
            <a:ext cx="2552700" cy="2877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828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CON</a:t>
            </a:r>
            <a:endParaRPr lang="en-US" sz="2800" b="1" dirty="0">
              <a:solidFill>
                <a:schemeClr val="tx2"/>
              </a:solidFill>
              <a:latin typeface="Perpetua" pitchFamily="18" charset="0"/>
            </a:endParaRPr>
          </a:p>
        </p:txBody>
      </p:sp>
      <p:sp>
        <p:nvSpPr>
          <p:cNvPr id="6" name="Rectangle 5"/>
          <p:cNvSpPr/>
          <p:nvPr/>
        </p:nvSpPr>
        <p:spPr>
          <a:xfrm>
            <a:off x="1447800" y="1981200"/>
            <a:ext cx="7239000" cy="1200329"/>
          </a:xfrm>
          <a:prstGeom prst="rect">
            <a:avLst/>
          </a:prstGeom>
        </p:spPr>
        <p:txBody>
          <a:bodyPr wrap="square">
            <a:spAutoFit/>
          </a:bodyPr>
          <a:lstStyle/>
          <a:p>
            <a:r>
              <a:rPr lang="en-US" sz="3600" dirty="0" smtClean="0">
                <a:solidFill>
                  <a:schemeClr val="tx2"/>
                </a:solidFill>
                <a:latin typeface="Perpetua" pitchFamily="18" charset="0"/>
              </a:rPr>
              <a:t>The opposite effect is that Americans are losing their jobs, increase US trade deficit.</a:t>
            </a:r>
            <a:endParaRPr lang="en-US" sz="3600" dirty="0">
              <a:solidFill>
                <a:schemeClr val="tx2"/>
              </a:solidFill>
              <a:latin typeface="Perpetua"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4572000" y="3276600"/>
            <a:ext cx="3886200" cy="2853928"/>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62000" y="3428999"/>
            <a:ext cx="3733800" cy="2643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447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PRO</a:t>
            </a:r>
            <a:endParaRPr lang="en-US" sz="2800" b="1" dirty="0">
              <a:solidFill>
                <a:schemeClr val="tx2"/>
              </a:solidFill>
              <a:latin typeface="Perpetua" pitchFamily="18" charset="0"/>
            </a:endParaRPr>
          </a:p>
        </p:txBody>
      </p:sp>
      <p:sp>
        <p:nvSpPr>
          <p:cNvPr id="6" name="Rectangle 5"/>
          <p:cNvSpPr/>
          <p:nvPr/>
        </p:nvSpPr>
        <p:spPr>
          <a:xfrm>
            <a:off x="1295400" y="2514600"/>
            <a:ext cx="6400800" cy="1754326"/>
          </a:xfrm>
          <a:prstGeom prst="rect">
            <a:avLst/>
          </a:prstGeom>
        </p:spPr>
        <p:txBody>
          <a:bodyPr wrap="square">
            <a:spAutoFit/>
          </a:bodyPr>
          <a:lstStyle/>
          <a:p>
            <a:r>
              <a:rPr lang="en-US" sz="3600" dirty="0" smtClean="0">
                <a:solidFill>
                  <a:schemeClr val="tx2"/>
                </a:solidFill>
                <a:latin typeface="Perpetua" pitchFamily="18" charset="0"/>
              </a:rPr>
              <a:t>NAFTA brought in a flood of foreign investment and contributed to a 24% rise in Mexico's per capita income.</a:t>
            </a:r>
            <a:endParaRPr lang="en-US" sz="3600" dirty="0">
              <a:solidFill>
                <a:schemeClr val="tx2"/>
              </a:solidFill>
              <a:latin typeface="Perpetu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828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CON</a:t>
            </a:r>
            <a:endParaRPr lang="en-US" sz="2800" b="1" dirty="0">
              <a:solidFill>
                <a:schemeClr val="tx2"/>
              </a:solidFill>
              <a:latin typeface="Perpetua" pitchFamily="18" charset="0"/>
            </a:endParaRPr>
          </a:p>
        </p:txBody>
      </p:sp>
      <p:sp>
        <p:nvSpPr>
          <p:cNvPr id="6" name="Rectangle 5"/>
          <p:cNvSpPr/>
          <p:nvPr/>
        </p:nvSpPr>
        <p:spPr>
          <a:xfrm>
            <a:off x="609600" y="2438400"/>
            <a:ext cx="8077200" cy="1754326"/>
          </a:xfrm>
          <a:prstGeom prst="rect">
            <a:avLst/>
          </a:prstGeom>
        </p:spPr>
        <p:txBody>
          <a:bodyPr wrap="square">
            <a:spAutoFit/>
          </a:bodyPr>
          <a:lstStyle/>
          <a:p>
            <a:r>
              <a:rPr lang="en-US" sz="3600" dirty="0" smtClean="0">
                <a:solidFill>
                  <a:schemeClr val="tx2"/>
                </a:solidFill>
                <a:latin typeface="Perpetua" pitchFamily="18" charset="0"/>
              </a:rPr>
              <a:t>The pact has destroyed Mexico's small farmers, and brought in an influx of subsidized U.S. food imports</a:t>
            </a:r>
            <a:endParaRPr lang="en-US" sz="3600" dirty="0">
              <a:solidFill>
                <a:schemeClr val="tx2"/>
              </a:solidFill>
              <a:latin typeface="Perpetua" pitchFamily="18" charset="0"/>
            </a:endParaRPr>
          </a:p>
        </p:txBody>
      </p:sp>
      <p:pic>
        <p:nvPicPr>
          <p:cNvPr id="9218" name="Picture 2"/>
          <p:cNvPicPr>
            <a:picLocks noChangeAspect="1" noChangeArrowheads="1"/>
          </p:cNvPicPr>
          <p:nvPr/>
        </p:nvPicPr>
        <p:blipFill>
          <a:blip r:embed="rId3" cstate="print"/>
          <a:srcRect/>
          <a:stretch>
            <a:fillRect/>
          </a:stretch>
        </p:blipFill>
        <p:spPr bwMode="auto">
          <a:xfrm>
            <a:off x="2514600" y="3657600"/>
            <a:ext cx="4114800" cy="275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447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PRO</a:t>
            </a:r>
            <a:endParaRPr lang="en-US" sz="2800" b="1" dirty="0">
              <a:solidFill>
                <a:schemeClr val="tx2"/>
              </a:solidFill>
              <a:latin typeface="Perpetua" pitchFamily="18" charset="0"/>
            </a:endParaRPr>
          </a:p>
        </p:txBody>
      </p:sp>
      <p:sp>
        <p:nvSpPr>
          <p:cNvPr id="6" name="Rectangle 5"/>
          <p:cNvSpPr/>
          <p:nvPr/>
        </p:nvSpPr>
        <p:spPr>
          <a:xfrm>
            <a:off x="914400" y="2286000"/>
            <a:ext cx="7543800" cy="2308324"/>
          </a:xfrm>
          <a:prstGeom prst="rect">
            <a:avLst/>
          </a:prstGeom>
        </p:spPr>
        <p:txBody>
          <a:bodyPr wrap="square">
            <a:spAutoFit/>
          </a:bodyPr>
          <a:lstStyle/>
          <a:p>
            <a:r>
              <a:rPr lang="en-US" sz="3600" dirty="0" smtClean="0">
                <a:solidFill>
                  <a:schemeClr val="tx2"/>
                </a:solidFill>
                <a:latin typeface="Perpetua" pitchFamily="18" charset="0"/>
              </a:rPr>
              <a:t>Its mission is to increase number of Mexican jobs, increase standard of living, and thereby decrease the illegal Mexican immigrants entering US</a:t>
            </a:r>
            <a:endParaRPr lang="en-US" sz="3600" dirty="0">
              <a:solidFill>
                <a:schemeClr val="tx2"/>
              </a:solidFill>
              <a:latin typeface="Perpet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838200" y="11430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CON</a:t>
            </a:r>
            <a:endParaRPr lang="en-US" sz="2800" b="1" dirty="0">
              <a:solidFill>
                <a:schemeClr val="tx2"/>
              </a:solidFill>
              <a:latin typeface="Perpetua" pitchFamily="18" charset="0"/>
            </a:endParaRPr>
          </a:p>
        </p:txBody>
      </p:sp>
      <p:sp>
        <p:nvSpPr>
          <p:cNvPr id="6" name="Rectangle 5"/>
          <p:cNvSpPr/>
          <p:nvPr/>
        </p:nvSpPr>
        <p:spPr>
          <a:xfrm>
            <a:off x="533400" y="1779687"/>
            <a:ext cx="3276600" cy="4524315"/>
          </a:xfrm>
          <a:prstGeom prst="rect">
            <a:avLst/>
          </a:prstGeom>
        </p:spPr>
        <p:txBody>
          <a:bodyPr wrap="square">
            <a:spAutoFit/>
          </a:bodyPr>
          <a:lstStyle/>
          <a:p>
            <a:r>
              <a:rPr lang="en-US" sz="3600" dirty="0" smtClean="0">
                <a:solidFill>
                  <a:schemeClr val="tx2"/>
                </a:solidFill>
                <a:latin typeface="Perpetua" pitchFamily="18" charset="0"/>
              </a:rPr>
              <a:t>Data has shown NAFTA to be ineffective in stemming the tide of illegal Mexican immigrants entering the US to find jobs.</a:t>
            </a:r>
            <a:endParaRPr lang="en-US" sz="3600" dirty="0">
              <a:solidFill>
                <a:schemeClr val="tx2"/>
              </a:solidFill>
              <a:latin typeface="Perpetua"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4038600" y="1676400"/>
            <a:ext cx="4762500"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629400" cy="646331"/>
          </a:xfrm>
          <a:prstGeom prst="rect">
            <a:avLst/>
          </a:prstGeom>
          <a:noFill/>
        </p:spPr>
        <p:txBody>
          <a:bodyPr wrap="square" rtlCol="0">
            <a:spAutoFit/>
          </a:bodyPr>
          <a:lstStyle/>
          <a:p>
            <a:pPr algn="ctr"/>
            <a:r>
              <a:rPr lang="en-US" sz="3600" b="1" dirty="0" smtClean="0">
                <a:latin typeface="Perpetua" pitchFamily="18" charset="0"/>
              </a:rPr>
              <a:t>NAFTA Pro’s and Cons</a:t>
            </a:r>
            <a:endParaRPr lang="en-US" sz="3600" b="1" dirty="0">
              <a:latin typeface="Perpetua" pitchFamily="18" charset="0"/>
            </a:endParaRPr>
          </a:p>
        </p:txBody>
      </p:sp>
      <p:sp>
        <p:nvSpPr>
          <p:cNvPr id="5" name="TextBox 4"/>
          <p:cNvSpPr txBox="1"/>
          <p:nvPr/>
        </p:nvSpPr>
        <p:spPr>
          <a:xfrm>
            <a:off x="381000" y="1447800"/>
            <a:ext cx="2133600" cy="523220"/>
          </a:xfrm>
          <a:prstGeom prst="rect">
            <a:avLst/>
          </a:prstGeom>
          <a:noFill/>
        </p:spPr>
        <p:txBody>
          <a:bodyPr wrap="square" rtlCol="0">
            <a:spAutoFit/>
          </a:bodyPr>
          <a:lstStyle/>
          <a:p>
            <a:r>
              <a:rPr lang="en-US" sz="2800" b="1" dirty="0" smtClean="0">
                <a:solidFill>
                  <a:schemeClr val="tx2"/>
                </a:solidFill>
                <a:latin typeface="Perpetua" pitchFamily="18" charset="0"/>
              </a:rPr>
              <a:t>PRO</a:t>
            </a:r>
            <a:endParaRPr lang="en-US" sz="2800" b="1" dirty="0">
              <a:solidFill>
                <a:schemeClr val="tx2"/>
              </a:solidFill>
              <a:latin typeface="Perpetua" pitchFamily="18" charset="0"/>
            </a:endParaRPr>
          </a:p>
        </p:txBody>
      </p:sp>
      <p:sp>
        <p:nvSpPr>
          <p:cNvPr id="6" name="Rectangle 5"/>
          <p:cNvSpPr/>
          <p:nvPr/>
        </p:nvSpPr>
        <p:spPr>
          <a:xfrm>
            <a:off x="1600200" y="2133600"/>
            <a:ext cx="6477000" cy="1200329"/>
          </a:xfrm>
          <a:prstGeom prst="rect">
            <a:avLst/>
          </a:prstGeom>
        </p:spPr>
        <p:txBody>
          <a:bodyPr wrap="square">
            <a:spAutoFit/>
          </a:bodyPr>
          <a:lstStyle/>
          <a:p>
            <a:r>
              <a:rPr lang="en-US" sz="3600" dirty="0" smtClean="0">
                <a:solidFill>
                  <a:schemeClr val="tx2"/>
                </a:solidFill>
                <a:latin typeface="Perpetua" pitchFamily="18" charset="0"/>
              </a:rPr>
              <a:t>US companies near the border are gaining positive results from NAFTA</a:t>
            </a:r>
            <a:endParaRPr lang="en-US" sz="3600" dirty="0">
              <a:solidFill>
                <a:schemeClr val="tx2"/>
              </a:solidFill>
              <a:latin typeface="Perpetua"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2209800" y="3419475"/>
            <a:ext cx="4972050"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300</Words>
  <Application>Microsoft Office PowerPoint</Application>
  <PresentationFormat>On-screen Show (4:3)</PresentationFormat>
  <Paragraphs>48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FCPS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Byvik</dc:creator>
  <cp:lastModifiedBy>Larry Byvik</cp:lastModifiedBy>
  <cp:revision>22</cp:revision>
  <dcterms:created xsi:type="dcterms:W3CDTF">2011-01-31T13:08:39Z</dcterms:created>
  <dcterms:modified xsi:type="dcterms:W3CDTF">2011-01-31T17:07:27Z</dcterms:modified>
</cp:coreProperties>
</file>